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10.svg" ContentType="image/svg+xml"/>
  <Override PartName="/ppt/media/image11.svg" ContentType="image/svg+xml"/>
  <Override PartName="/ppt/media/image12.svg" ContentType="image/svg+xml"/>
  <Override PartName="/ppt/media/image13.svg" ContentType="image/svg+xml"/>
  <Override PartName="/ppt/media/image14.svg" ContentType="image/svg+xml"/>
  <Override PartName="/ppt/media/image15.svg" ContentType="image/svg+xml"/>
  <Override PartName="/ppt/media/image16.svg" ContentType="image/svg+xml"/>
  <Override PartName="/ppt/media/image17.svg" ContentType="image/svg+xml"/>
  <Override PartName="/ppt/media/image18.svg" ContentType="image/svg+xml"/>
  <Override PartName="/ppt/media/image19.svg" ContentType="image/svg+xml"/>
  <Override PartName="/ppt/media/image2.svg" ContentType="image/svg+xml"/>
  <Override PartName="/ppt/media/image20.svg" ContentType="image/svg+xml"/>
  <Override PartName="/ppt/media/image21.svg" ContentType="image/svg+xml"/>
  <Override PartName="/ppt/media/image22.svg" ContentType="image/svg+xml"/>
  <Override PartName="/ppt/media/image23.svg" ContentType="image/svg+xml"/>
  <Override PartName="/ppt/media/image24.svg" ContentType="image/svg+xml"/>
  <Override PartName="/ppt/media/image25.svg" ContentType="image/svg+xml"/>
  <Override PartName="/ppt/media/image26.svg" ContentType="image/svg+xml"/>
  <Override PartName="/ppt/media/image27.svg" ContentType="image/svg+xml"/>
  <Override PartName="/ppt/media/image28.svg" ContentType="image/svg+xml"/>
  <Override PartName="/ppt/media/image29.svg" ContentType="image/svg+xml"/>
  <Override PartName="/ppt/media/image3.svg" ContentType="image/svg+xml"/>
  <Override PartName="/ppt/media/image30.svg" ContentType="image/svg+xml"/>
  <Override PartName="/ppt/media/image31.svg" ContentType="image/svg+xml"/>
  <Override PartName="/ppt/media/image32.svg" ContentType="image/svg+xml"/>
  <Override PartName="/ppt/media/image33.svg" ContentType="image/svg+xml"/>
  <Override PartName="/ppt/media/image34.svg" ContentType="image/svg+xml"/>
  <Override PartName="/ppt/media/image35.svg" ContentType="image/svg+xml"/>
  <Override PartName="/ppt/media/image36.svg" ContentType="image/svg+xml"/>
  <Override PartName="/ppt/media/image37.svg" ContentType="image/svg+xml"/>
  <Override PartName="/ppt/media/image38.svg" ContentType="image/svg+xml"/>
  <Override PartName="/ppt/media/image39.svg" ContentType="image/svg+xml"/>
  <Override PartName="/ppt/media/image4.svg" ContentType="image/svg+xml"/>
  <Override PartName="/ppt/media/image40.svg" ContentType="image/svg+xml"/>
  <Override PartName="/ppt/media/image41.svg" ContentType="image/svg+xml"/>
  <Override PartName="/ppt/media/image42.svg" ContentType="image/svg+xml"/>
  <Override PartName="/ppt/media/image43.svg" ContentType="image/svg+xml"/>
  <Override PartName="/ppt/media/image44.svg" ContentType="image/svg+xml"/>
  <Override PartName="/ppt/media/image45.svg" ContentType="image/svg+xml"/>
  <Override PartName="/ppt/media/image46.svg" ContentType="image/svg+xml"/>
  <Override PartName="/ppt/media/image47.svg" ContentType="image/svg+xml"/>
  <Override PartName="/ppt/media/image48.svg" ContentType="image/svg+xml"/>
  <Override PartName="/ppt/media/image49.svg" ContentType="image/svg+xml"/>
  <Override PartName="/ppt/media/image5.svg" ContentType="image/svg+xml"/>
  <Override PartName="/ppt/media/image50.svg" ContentType="image/svg+xml"/>
  <Override PartName="/ppt/media/image51.svg" ContentType="image/svg+xml"/>
  <Override PartName="/ppt/media/image52.svg" ContentType="image/svg+xml"/>
  <Override PartName="/ppt/media/image53.svg" ContentType="image/svg+xml"/>
  <Override PartName="/ppt/media/image54.svg" ContentType="image/svg+xml"/>
  <Override PartName="/ppt/media/image55.svg" ContentType="image/svg+xml"/>
  <Override PartName="/ppt/media/image56.svg" ContentType="image/svg+xml"/>
  <Override PartName="/ppt/media/image57.svg" ContentType="image/svg+xml"/>
  <Override PartName="/ppt/media/image58.svg" ContentType="image/svg+xml"/>
  <Override PartName="/ppt/media/image59.svg" ContentType="image/svg+xml"/>
  <Override PartName="/ppt/media/image6.svg" ContentType="image/svg+xml"/>
  <Override PartName="/ppt/media/image60.svg" ContentType="image/svg+xml"/>
  <Override PartName="/ppt/media/image61.svg" ContentType="image/svg+xml"/>
  <Override PartName="/ppt/media/image62.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410" r:id="rId3"/>
    <p:sldId id="447" r:id="rId5"/>
    <p:sldId id="411" r:id="rId6"/>
    <p:sldId id="419" r:id="rId7"/>
    <p:sldId id="465" r:id="rId8"/>
    <p:sldId id="466" r:id="rId9"/>
    <p:sldId id="467" r:id="rId10"/>
    <p:sldId id="468" r:id="rId11"/>
    <p:sldId id="470" r:id="rId12"/>
    <p:sldId id="471" r:id="rId13"/>
    <p:sldId id="472" r:id="rId14"/>
    <p:sldId id="473" r:id="rId15"/>
    <p:sldId id="474" r:id="rId16"/>
    <p:sldId id="475" r:id="rId17"/>
    <p:sldId id="427" r:id="rId18"/>
    <p:sldId id="476" r:id="rId19"/>
    <p:sldId id="477" r:id="rId20"/>
    <p:sldId id="478" r:id="rId21"/>
    <p:sldId id="479" r:id="rId22"/>
    <p:sldId id="480" r:id="rId23"/>
    <p:sldId id="481" r:id="rId24"/>
    <p:sldId id="482" r:id="rId25"/>
    <p:sldId id="483" r:id="rId26"/>
    <p:sldId id="503" r:id="rId27"/>
    <p:sldId id="504" r:id="rId28"/>
    <p:sldId id="505" r:id="rId29"/>
    <p:sldId id="506" r:id="rId30"/>
    <p:sldId id="507" r:id="rId31"/>
    <p:sldId id="508" r:id="rId32"/>
    <p:sldId id="510" r:id="rId33"/>
    <p:sldId id="511" r:id="rId34"/>
    <p:sldId id="512" r:id="rId35"/>
    <p:sldId id="513" r:id="rId36"/>
    <p:sldId id="514" r:id="rId37"/>
    <p:sldId id="509" r:id="rId38"/>
    <p:sldId id="484" r:id="rId39"/>
    <p:sldId id="500" r:id="rId40"/>
    <p:sldId id="412" r:id="rId4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A2524"/>
    <a:srgbClr val="D22E0C"/>
    <a:srgbClr val="FF5200"/>
    <a:srgbClr val="E93D12"/>
    <a:srgbClr val="E23910"/>
    <a:srgbClr val="EE1600"/>
    <a:srgbClr val="FF4B17"/>
    <a:srgbClr val="FF9D87"/>
    <a:srgbClr val="A41100"/>
    <a:srgbClr val="FF74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p:cViewPr varScale="1">
        <p:scale>
          <a:sx n="99" d="100"/>
          <a:sy n="99" d="100"/>
        </p:scale>
        <p:origin x="84" y="582"/>
      </p:cViewPr>
      <p:guideLst>
        <p:guide orient="horz" pos="2326"/>
        <p:guide pos="3667"/>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bleStyles" Target="tableStyles.xml"/><Relationship Id="rId43" Type="http://schemas.openxmlformats.org/officeDocument/2006/relationships/viewProps" Target="viewProps.xml"/><Relationship Id="rId42" Type="http://schemas.openxmlformats.org/officeDocument/2006/relationships/presProps" Target="presProps.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image" Target="../media/image9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b="1" i="0" spc="300" baseline="0">
                <a:solidFill>
                  <a:schemeClr val="tx1">
                    <a:lumMod val="85000"/>
                    <a:lumOff val="15000"/>
                  </a:schemeClr>
                </a:solidFill>
                <a:effectLst/>
              </a:defRPr>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solidFill>
                  <a:schemeClr val="tx1">
                    <a:lumMod val="65000"/>
                    <a:lumOff val="35000"/>
                  </a:schemeClr>
                </a:solidFill>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lvl1pPr marL="228600" indent="-22860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60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endParaRPr>
              <a:sym typeface="+mn-ea"/>
            </a:endParaRPr>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marL="0" indent="0" algn="ctr">
              <a:lnSpc>
                <a:spcPct val="110000"/>
              </a:lnSpc>
              <a:buNone/>
              <a:defRPr sz="2400" spc="200" baseline="0">
                <a:solidFill>
                  <a:schemeClr val="tx1">
                    <a:lumMod val="65000"/>
                    <a:lumOff val="35000"/>
                  </a:schemeClr>
                </a:solidFill>
              </a:defRPr>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8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2286000" indent="0">
              <a:buNone/>
              <a:defRPr/>
            </a:lvl6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eaLnBrk="1" fontAlgn="auto" latinLnBrk="0" hangingPunct="1">
              <a:lnSpc>
                <a:spcPct val="130000"/>
              </a:lnSpc>
              <a:buNone/>
              <a:defRPr kumimoji="0" lang="zh-CN" altLang="en-US" sz="180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lvl1pPr marL="228600" indent="-228600" eaLnBrk="1" fontAlgn="auto" latinLnBrk="0" hangingPunct="1">
              <a:lnSpc>
                <a:spcPct val="130000"/>
              </a:lnSpc>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685800" indent="-22860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1143000" indent="-228600" eaLnBrk="1" fontAlgn="auto" latinLnBrk="0" hangingPunct="1">
              <a:lnSpc>
                <a:spcPct val="120000"/>
              </a:lnSpc>
              <a:buFont typeface="Arial" panose="020B0604020202020204" pitchFamily="34" charset="0"/>
              <a:buChar char="●"/>
              <a:defRPr sz="16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600200" indent="-228600" eaLnBrk="1" fontAlgn="auto" latinLnBrk="0" hangingPunct="1">
              <a:lnSpc>
                <a:spcPct val="120000"/>
              </a:lnSpc>
              <a:buFont typeface="Wingdings" panose="05000000000000000000" charset="0"/>
              <a:buChar char=""/>
              <a:defRPr sz="14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40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endParaRPr dirty="0">
              <a:sym typeface="+mn-ea"/>
            </a:endParaRPr>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eaLnBrk="1" fontAlgn="auto" latinLnBrk="0" hangingPunct="1">
              <a:lnSpc>
                <a:spcPct val="100000"/>
              </a:lnSpc>
              <a:spcAft>
                <a:spcPts val="0"/>
              </a:spcAft>
              <a:buNone/>
              <a:defRPr sz="20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5" name="文本占位符 4"/>
          <p:cNvSpPr>
            <a:spLocks noGrp="1"/>
          </p:cNvSpPr>
          <p:nvPr>
            <p:ph type="body" sz="quarter" idx="3" hasCustomPrompt="1"/>
            <p:custDataLst>
              <p:tags r:id="rId5"/>
            </p:custDataLst>
          </p:nvPr>
        </p:nvSpPr>
        <p:spPr>
          <a:xfrm>
            <a:off x="6235751" y="1421729"/>
            <a:ext cx="5342400" cy="3816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6"/>
            </p:custDataLst>
          </p:nvPr>
        </p:nvSpPr>
        <p:spPr>
          <a:xfrm>
            <a:off x="6235751" y="1854000"/>
            <a:ext cx="5342400" cy="4395600"/>
          </a:xfrm>
        </p:spPr>
        <p:txBody>
          <a:bodyPr vert="horz" lIns="101600" tIns="0" rIns="82550" bIns="0" rtlCol="0">
            <a:normAutofit/>
          </a:bodyPr>
          <a:lstStyle>
            <a:lvl1pPr marL="228600" marR="0" lvl="0" indent="-22860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4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endParaRPr dirty="0">
              <a:sym typeface="+mn-ea"/>
            </a:endParaRPr>
          </a:p>
          <a:p>
            <a:pPr lvl="1"/>
            <a:r>
              <a:rPr dirty="0">
                <a:sym typeface="+mn-ea"/>
              </a:rPr>
              <a:t>第二级</a:t>
            </a:r>
            <a:endParaRPr dirty="0">
              <a:sym typeface="+mn-ea"/>
            </a:endParaRPr>
          </a:p>
          <a:p>
            <a:pPr lvl="2"/>
            <a:r>
              <a:rPr dirty="0">
                <a:sym typeface="+mn-ea"/>
              </a:rPr>
              <a:t>第三级</a:t>
            </a:r>
            <a:endParaRPr dirty="0">
              <a:sym typeface="+mn-ea"/>
            </a:endParaRPr>
          </a:p>
          <a:p>
            <a:pPr lvl="3"/>
            <a:r>
              <a:rPr dirty="0">
                <a:sym typeface="+mn-ea"/>
              </a:rPr>
              <a:t>第四级</a:t>
            </a:r>
            <a:endParaRPr dirty="0">
              <a:sym typeface="+mn-ea"/>
            </a:endParaRPr>
          </a:p>
          <a:p>
            <a:pPr lvl="4"/>
            <a:r>
              <a:rPr dirty="0">
                <a:sym typeface="+mn-ea"/>
              </a:rPr>
              <a:t>第五级</a:t>
            </a:r>
            <a:endParaRPr dirty="0">
              <a:sym typeface="+mn-ea"/>
            </a:endParaRPr>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FFF"/>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6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4572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endParaRPr dirty="0">
              <a:sym typeface="+mn-ea"/>
            </a:endParaRPr>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lvl1pPr>
              <a:defRPr baseline="0"/>
            </a:lvl1pPr>
          </a:lstStyle>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FFFFFF"/>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marL="0" marR="0" lvl="0" algn="l" defTabSz="914400" rtl="0" eaLnBrk="1" fontAlgn="auto" latinLnBrk="0" hangingPunct="1">
              <a:lnSpc>
                <a:spcPct val="100000"/>
              </a:lnSpc>
              <a:spcAft>
                <a:spcPts val="0"/>
              </a:spcAft>
              <a:buNone/>
              <a:defRPr kumimoji="0" lang="zh-CN" altLang="en-US" sz="28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单击此处编辑标题</a:t>
            </a:r>
            <a:endParaRPr dirty="0">
              <a:sym typeface="+mn-ea"/>
            </a:endParaRPr>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eaLnBrk="1" fontAlgn="auto" latinLnBrk="0" hangingPunct="1">
              <a:lnSpc>
                <a:spcPct val="130000"/>
              </a:lnSpc>
              <a:spcAft>
                <a:spcPts val="1000"/>
              </a:spcAft>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685800" indent="-228600" defTabSz="914400" eaLnBrk="1" fontAlgn="auto" latinLnBrk="0" hangingPunct="1">
              <a:lnSpc>
                <a:spcPct val="120000"/>
              </a:lnSpc>
              <a:spcAft>
                <a:spcPts val="600"/>
              </a:spcAft>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1143000" indent="-228600" eaLnBrk="1" fontAlgn="auto" latinLnBrk="0" hangingPunct="1">
              <a:lnSpc>
                <a:spcPct val="120000"/>
              </a:lnSpc>
              <a:spcAft>
                <a:spcPts val="600"/>
              </a:spcAft>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600200" indent="-228600" eaLnBrk="1" fontAlgn="auto" latinLnBrk="0" hangingPunct="1">
              <a:lnSpc>
                <a:spcPct val="120000"/>
              </a:lnSpc>
              <a:spcAft>
                <a:spcPts val="300"/>
              </a:spcAft>
              <a:buFont typeface="Wingdings" panose="05000000000000000000" charset="0"/>
              <a:buChar char=""/>
              <a:defRPr u="none" strike="noStrike" kern="1200" cap="none" spc="150" normalizeH="0" baseline="0">
                <a:solidFill>
                  <a:schemeClr val="tx1">
                    <a:lumMod val="65000"/>
                    <a:lumOff val="35000"/>
                  </a:schemeClr>
                </a:solidFill>
                <a:uFillTx/>
              </a:defRPr>
            </a:lvl4pPr>
            <a:lvl5pPr marL="2057400" indent="-228600" eaLnBrk="1" fontAlgn="auto" latinLnBrk="0" hangingPunct="1">
              <a:lnSpc>
                <a:spcPct val="120000"/>
              </a:lnSpc>
              <a:spcAft>
                <a:spcPts val="300"/>
              </a:spcAft>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tags" Target="../tags/tag62.xml"/><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7"/>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2.xml"/><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9.xml"/><Relationship Id="rId5" Type="http://schemas.openxmlformats.org/officeDocument/2006/relationships/slideLayout" Target="../slideLayouts/slideLayout2.xml"/><Relationship Id="rId4" Type="http://schemas.openxmlformats.org/officeDocument/2006/relationships/image" Target="../media/image12.png"/><Relationship Id="rId3" Type="http://schemas.openxmlformats.org/officeDocument/2006/relationships/tags" Target="../tags/tag64.xml"/><Relationship Id="rId2" Type="http://schemas.openxmlformats.org/officeDocument/2006/relationships/image" Target="../media/image8.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image" Target="../media/image13.png"/><Relationship Id="rId3" Type="http://schemas.openxmlformats.org/officeDocument/2006/relationships/tags" Target="../tags/tag65.xml"/><Relationship Id="rId2" Type="http://schemas.openxmlformats.org/officeDocument/2006/relationships/image" Target="../media/image8.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image" Target="../media/image14.png"/><Relationship Id="rId3" Type="http://schemas.openxmlformats.org/officeDocument/2006/relationships/tags" Target="../tags/tag66.xml"/><Relationship Id="rId2" Type="http://schemas.openxmlformats.org/officeDocument/2006/relationships/image" Target="../media/image8.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image" Target="../media/image15.jpeg"/><Relationship Id="rId3" Type="http://schemas.openxmlformats.org/officeDocument/2006/relationships/tags" Target="../tags/tag67.xml"/><Relationship Id="rId2" Type="http://schemas.openxmlformats.org/officeDocument/2006/relationships/image" Target="../media/image8.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image" Target="../media/image16.jpeg"/><Relationship Id="rId3" Type="http://schemas.openxmlformats.org/officeDocument/2006/relationships/tags" Target="../tags/tag68.xml"/><Relationship Id="rId2" Type="http://schemas.openxmlformats.org/officeDocument/2006/relationships/image" Target="../media/image8.png"/><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 Type="http://schemas.openxmlformats.org/officeDocument/2006/relationships/image" Target="../media/image23.png"/><Relationship Id="rId129" Type="http://schemas.openxmlformats.org/officeDocument/2006/relationships/notesSlide" Target="../notesSlides/notesSlide14.xml"/><Relationship Id="rId128" Type="http://schemas.openxmlformats.org/officeDocument/2006/relationships/slideLayout" Target="../slideLayouts/slideLayout2.xml"/><Relationship Id="rId127" Type="http://schemas.openxmlformats.org/officeDocument/2006/relationships/image" Target="../media/image7.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16.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 Type="http://schemas.openxmlformats.org/officeDocument/2006/relationships/image" Target="../media/image23.png"/><Relationship Id="rId129" Type="http://schemas.openxmlformats.org/officeDocument/2006/relationships/notesSlide" Target="../notesSlides/notesSlide15.xml"/><Relationship Id="rId128" Type="http://schemas.openxmlformats.org/officeDocument/2006/relationships/slideLayout" Target="../slideLayouts/slideLayout2.xml"/><Relationship Id="rId127" Type="http://schemas.openxmlformats.org/officeDocument/2006/relationships/image" Target="../media/image79.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 Type="http://schemas.openxmlformats.org/officeDocument/2006/relationships/image" Target="../media/image23.png"/><Relationship Id="rId129" Type="http://schemas.openxmlformats.org/officeDocument/2006/relationships/notesSlide" Target="../notesSlides/notesSlide16.xml"/><Relationship Id="rId128" Type="http://schemas.openxmlformats.org/officeDocument/2006/relationships/slideLayout" Target="../slideLayouts/slideLayout2.xml"/><Relationship Id="rId127" Type="http://schemas.openxmlformats.org/officeDocument/2006/relationships/image" Target="../media/image80.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18.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 Type="http://schemas.openxmlformats.org/officeDocument/2006/relationships/image" Target="../media/image23.png"/><Relationship Id="rId129" Type="http://schemas.openxmlformats.org/officeDocument/2006/relationships/notesSlide" Target="../notesSlides/notesSlide17.xml"/><Relationship Id="rId128" Type="http://schemas.openxmlformats.org/officeDocument/2006/relationships/slideLayout" Target="../slideLayouts/slideLayout2.xml"/><Relationship Id="rId127" Type="http://schemas.openxmlformats.org/officeDocument/2006/relationships/image" Target="../media/image81.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19.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 Type="http://schemas.openxmlformats.org/officeDocument/2006/relationships/image" Target="../media/image23.png"/><Relationship Id="rId129" Type="http://schemas.openxmlformats.org/officeDocument/2006/relationships/notesSlide" Target="../notesSlides/notesSlide18.xml"/><Relationship Id="rId128" Type="http://schemas.openxmlformats.org/officeDocument/2006/relationships/slideLayout" Target="../slideLayouts/slideLayout2.xml"/><Relationship Id="rId127" Type="http://schemas.openxmlformats.org/officeDocument/2006/relationships/image" Target="../media/image7.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xml"/><Relationship Id="rId2" Type="http://schemas.openxmlformats.org/officeDocument/2006/relationships/image" Target="../media/image6.jpe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 Type="http://schemas.openxmlformats.org/officeDocument/2006/relationships/image" Target="../media/image23.png"/><Relationship Id="rId128" Type="http://schemas.openxmlformats.org/officeDocument/2006/relationships/notesSlide" Target="../notesSlides/notesSlide19.xml"/><Relationship Id="rId127" Type="http://schemas.openxmlformats.org/officeDocument/2006/relationships/slideLayout" Target="../slideLayouts/slideLayout2.xml"/><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21.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 Type="http://schemas.openxmlformats.org/officeDocument/2006/relationships/image" Target="../media/image23.png"/><Relationship Id="rId129" Type="http://schemas.openxmlformats.org/officeDocument/2006/relationships/notesSlide" Target="../notesSlides/notesSlide20.xml"/><Relationship Id="rId128" Type="http://schemas.openxmlformats.org/officeDocument/2006/relationships/slideLayout" Target="../slideLayouts/slideLayout2.xml"/><Relationship Id="rId127" Type="http://schemas.openxmlformats.org/officeDocument/2006/relationships/image" Target="../media/image82.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22.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 Type="http://schemas.openxmlformats.org/officeDocument/2006/relationships/image" Target="../media/image23.png"/><Relationship Id="rId129" Type="http://schemas.openxmlformats.org/officeDocument/2006/relationships/notesSlide" Target="../notesSlides/notesSlide21.xml"/><Relationship Id="rId128" Type="http://schemas.openxmlformats.org/officeDocument/2006/relationships/slideLayout" Target="../slideLayouts/slideLayout2.xml"/><Relationship Id="rId127" Type="http://schemas.openxmlformats.org/officeDocument/2006/relationships/image" Target="../media/image7.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23.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1" Type="http://schemas.openxmlformats.org/officeDocument/2006/relationships/notesSlide" Target="../notesSlides/notesSlide22.xml"/><Relationship Id="rId130" Type="http://schemas.openxmlformats.org/officeDocument/2006/relationships/slideLayout" Target="../slideLayouts/slideLayout2.xml"/><Relationship Id="rId13" Type="http://schemas.openxmlformats.org/officeDocument/2006/relationships/image" Target="../media/image23.png"/><Relationship Id="rId129" Type="http://schemas.openxmlformats.org/officeDocument/2006/relationships/image" Target="../media/image85.png"/><Relationship Id="rId128" Type="http://schemas.openxmlformats.org/officeDocument/2006/relationships/image" Target="../media/image84.png"/><Relationship Id="rId127" Type="http://schemas.openxmlformats.org/officeDocument/2006/relationships/image" Target="../media/image83.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24.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 Type="http://schemas.openxmlformats.org/officeDocument/2006/relationships/image" Target="../media/image23.png"/><Relationship Id="rId129" Type="http://schemas.openxmlformats.org/officeDocument/2006/relationships/notesSlide" Target="../notesSlides/notesSlide23.xml"/><Relationship Id="rId128" Type="http://schemas.openxmlformats.org/officeDocument/2006/relationships/slideLayout" Target="../slideLayouts/slideLayout2.xml"/><Relationship Id="rId127" Type="http://schemas.openxmlformats.org/officeDocument/2006/relationships/image" Target="../media/image86.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25.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 Type="http://schemas.openxmlformats.org/officeDocument/2006/relationships/image" Target="../media/image23.png"/><Relationship Id="rId129" Type="http://schemas.openxmlformats.org/officeDocument/2006/relationships/notesSlide" Target="../notesSlides/notesSlide24.xml"/><Relationship Id="rId128" Type="http://schemas.openxmlformats.org/officeDocument/2006/relationships/slideLayout" Target="../slideLayouts/slideLayout2.xml"/><Relationship Id="rId127" Type="http://schemas.openxmlformats.org/officeDocument/2006/relationships/image" Target="../media/image86.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26.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 Type="http://schemas.openxmlformats.org/officeDocument/2006/relationships/image" Target="../media/image23.png"/><Relationship Id="rId129" Type="http://schemas.openxmlformats.org/officeDocument/2006/relationships/notesSlide" Target="../notesSlides/notesSlide25.xml"/><Relationship Id="rId128" Type="http://schemas.openxmlformats.org/officeDocument/2006/relationships/slideLayout" Target="../slideLayouts/slideLayout2.xml"/><Relationship Id="rId127" Type="http://schemas.openxmlformats.org/officeDocument/2006/relationships/image" Target="../media/image87.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27.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 Type="http://schemas.openxmlformats.org/officeDocument/2006/relationships/image" Target="../media/image23.png"/><Relationship Id="rId129" Type="http://schemas.openxmlformats.org/officeDocument/2006/relationships/notesSlide" Target="../notesSlides/notesSlide26.xml"/><Relationship Id="rId128" Type="http://schemas.openxmlformats.org/officeDocument/2006/relationships/slideLayout" Target="../slideLayouts/slideLayout2.xml"/><Relationship Id="rId127" Type="http://schemas.openxmlformats.org/officeDocument/2006/relationships/image" Target="../media/image87.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28.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0" Type="http://schemas.openxmlformats.org/officeDocument/2006/relationships/notesSlide" Target="../notesSlides/notesSlide27.xml"/><Relationship Id="rId13" Type="http://schemas.openxmlformats.org/officeDocument/2006/relationships/image" Target="../media/image23.png"/><Relationship Id="rId129" Type="http://schemas.openxmlformats.org/officeDocument/2006/relationships/slideLayout" Target="../slideLayouts/slideLayout2.xml"/><Relationship Id="rId128" Type="http://schemas.openxmlformats.org/officeDocument/2006/relationships/image" Target="../media/image89.png"/><Relationship Id="rId127" Type="http://schemas.openxmlformats.org/officeDocument/2006/relationships/image" Target="../media/image88.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29.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 Type="http://schemas.openxmlformats.org/officeDocument/2006/relationships/image" Target="../media/image23.png"/><Relationship Id="rId129" Type="http://schemas.openxmlformats.org/officeDocument/2006/relationships/notesSlide" Target="../notesSlides/notesSlide28.xml"/><Relationship Id="rId128" Type="http://schemas.openxmlformats.org/officeDocument/2006/relationships/slideLayout" Target="../slideLayouts/slideLayout2.xml"/><Relationship Id="rId127" Type="http://schemas.openxmlformats.org/officeDocument/2006/relationships/image" Target="../media/image90.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30.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 Type="http://schemas.openxmlformats.org/officeDocument/2006/relationships/image" Target="../media/image23.png"/><Relationship Id="rId129" Type="http://schemas.openxmlformats.org/officeDocument/2006/relationships/notesSlide" Target="../notesSlides/notesSlide29.xml"/><Relationship Id="rId128" Type="http://schemas.openxmlformats.org/officeDocument/2006/relationships/slideLayout" Target="../slideLayouts/slideLayout2.xml"/><Relationship Id="rId127" Type="http://schemas.openxmlformats.org/officeDocument/2006/relationships/image" Target="../media/image91.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31.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 Type="http://schemas.openxmlformats.org/officeDocument/2006/relationships/image" Target="../media/image23.png"/><Relationship Id="rId129" Type="http://schemas.openxmlformats.org/officeDocument/2006/relationships/notesSlide" Target="../notesSlides/notesSlide30.xml"/><Relationship Id="rId128" Type="http://schemas.openxmlformats.org/officeDocument/2006/relationships/slideLayout" Target="../slideLayouts/slideLayout2.xml"/><Relationship Id="rId127" Type="http://schemas.openxmlformats.org/officeDocument/2006/relationships/image" Target="../media/image92.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32.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 Type="http://schemas.openxmlformats.org/officeDocument/2006/relationships/image" Target="../media/image23.png"/><Relationship Id="rId129" Type="http://schemas.openxmlformats.org/officeDocument/2006/relationships/notesSlide" Target="../notesSlides/notesSlide31.xml"/><Relationship Id="rId128" Type="http://schemas.openxmlformats.org/officeDocument/2006/relationships/slideLayout" Target="../slideLayouts/slideLayout2.xml"/><Relationship Id="rId127" Type="http://schemas.openxmlformats.org/officeDocument/2006/relationships/image" Target="../media/image93.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33.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 Type="http://schemas.openxmlformats.org/officeDocument/2006/relationships/image" Target="../media/image23.png"/><Relationship Id="rId129" Type="http://schemas.openxmlformats.org/officeDocument/2006/relationships/notesSlide" Target="../notesSlides/notesSlide32.xml"/><Relationship Id="rId128" Type="http://schemas.openxmlformats.org/officeDocument/2006/relationships/slideLayout" Target="../slideLayouts/slideLayout2.xml"/><Relationship Id="rId127" Type="http://schemas.openxmlformats.org/officeDocument/2006/relationships/image" Target="../media/image94.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34.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 Type="http://schemas.openxmlformats.org/officeDocument/2006/relationships/image" Target="../media/image23.png"/><Relationship Id="rId129" Type="http://schemas.openxmlformats.org/officeDocument/2006/relationships/notesSlide" Target="../notesSlides/notesSlide33.xml"/><Relationship Id="rId128" Type="http://schemas.openxmlformats.org/officeDocument/2006/relationships/slideLayout" Target="../slideLayouts/slideLayout2.xml"/><Relationship Id="rId127" Type="http://schemas.openxmlformats.org/officeDocument/2006/relationships/image" Target="../media/image95.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35.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0" Type="http://schemas.openxmlformats.org/officeDocument/2006/relationships/notesSlide" Target="../notesSlides/notesSlide34.xml"/><Relationship Id="rId13" Type="http://schemas.openxmlformats.org/officeDocument/2006/relationships/image" Target="../media/image23.png"/><Relationship Id="rId129" Type="http://schemas.openxmlformats.org/officeDocument/2006/relationships/slideLayout" Target="../slideLayouts/slideLayout2.xml"/><Relationship Id="rId128" Type="http://schemas.openxmlformats.org/officeDocument/2006/relationships/image" Target="../media/image97.png"/><Relationship Id="rId127" Type="http://schemas.openxmlformats.org/officeDocument/2006/relationships/image" Target="../media/image96.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36.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 Type="http://schemas.openxmlformats.org/officeDocument/2006/relationships/image" Target="../media/image23.png"/><Relationship Id="rId129" Type="http://schemas.openxmlformats.org/officeDocument/2006/relationships/notesSlide" Target="../notesSlides/notesSlide35.xml"/><Relationship Id="rId128" Type="http://schemas.openxmlformats.org/officeDocument/2006/relationships/slideLayout" Target="../slideLayouts/slideLayout2.xml"/><Relationship Id="rId127" Type="http://schemas.openxmlformats.org/officeDocument/2006/relationships/image" Target="../media/image7.png"/><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37.xml.rels><?xml version="1.0" encoding="UTF-8" standalone="yes"?>
<Relationships xmlns="http://schemas.openxmlformats.org/package/2006/relationships"><Relationship Id="rId99" Type="http://schemas.openxmlformats.org/officeDocument/2006/relationships/image" Target="../media/image66.png"/><Relationship Id="rId98" Type="http://schemas.openxmlformats.org/officeDocument/2006/relationships/image" Target="../media/image49.svg"/><Relationship Id="rId97" Type="http://schemas.openxmlformats.org/officeDocument/2006/relationships/image" Target="../media/image65.png"/><Relationship Id="rId96" Type="http://schemas.openxmlformats.org/officeDocument/2006/relationships/image" Target="../media/image48.svg"/><Relationship Id="rId95" Type="http://schemas.openxmlformats.org/officeDocument/2006/relationships/image" Target="../media/image64.png"/><Relationship Id="rId94" Type="http://schemas.openxmlformats.org/officeDocument/2006/relationships/image" Target="../media/image47.svg"/><Relationship Id="rId93" Type="http://schemas.openxmlformats.org/officeDocument/2006/relationships/image" Target="../media/image63.png"/><Relationship Id="rId92" Type="http://schemas.openxmlformats.org/officeDocument/2006/relationships/image" Target="../media/image46.svg"/><Relationship Id="rId91" Type="http://schemas.openxmlformats.org/officeDocument/2006/relationships/image" Target="../media/image62.png"/><Relationship Id="rId90" Type="http://schemas.openxmlformats.org/officeDocument/2006/relationships/image" Target="../media/image45.svg"/><Relationship Id="rId9" Type="http://schemas.openxmlformats.org/officeDocument/2006/relationships/image" Target="../media/image21.png"/><Relationship Id="rId89" Type="http://schemas.openxmlformats.org/officeDocument/2006/relationships/image" Target="../media/image61.png"/><Relationship Id="rId88" Type="http://schemas.openxmlformats.org/officeDocument/2006/relationships/image" Target="../media/image44.svg"/><Relationship Id="rId87" Type="http://schemas.openxmlformats.org/officeDocument/2006/relationships/image" Target="../media/image60.png"/><Relationship Id="rId86" Type="http://schemas.openxmlformats.org/officeDocument/2006/relationships/image" Target="../media/image43.svg"/><Relationship Id="rId85" Type="http://schemas.openxmlformats.org/officeDocument/2006/relationships/image" Target="../media/image59.png"/><Relationship Id="rId84" Type="http://schemas.openxmlformats.org/officeDocument/2006/relationships/image" Target="../media/image42.svg"/><Relationship Id="rId83" Type="http://schemas.openxmlformats.org/officeDocument/2006/relationships/image" Target="../media/image58.png"/><Relationship Id="rId82" Type="http://schemas.openxmlformats.org/officeDocument/2006/relationships/image" Target="../media/image41.svg"/><Relationship Id="rId81" Type="http://schemas.openxmlformats.org/officeDocument/2006/relationships/image" Target="../media/image57.png"/><Relationship Id="rId80" Type="http://schemas.openxmlformats.org/officeDocument/2006/relationships/image" Target="../media/image40.svg"/><Relationship Id="rId8" Type="http://schemas.openxmlformats.org/officeDocument/2006/relationships/image" Target="../media/image4.svg"/><Relationship Id="rId79" Type="http://schemas.openxmlformats.org/officeDocument/2006/relationships/image" Target="../media/image56.png"/><Relationship Id="rId78" Type="http://schemas.openxmlformats.org/officeDocument/2006/relationships/image" Target="../media/image39.svg"/><Relationship Id="rId77" Type="http://schemas.openxmlformats.org/officeDocument/2006/relationships/image" Target="../media/image55.png"/><Relationship Id="rId76" Type="http://schemas.openxmlformats.org/officeDocument/2006/relationships/image" Target="../media/image38.svg"/><Relationship Id="rId75" Type="http://schemas.openxmlformats.org/officeDocument/2006/relationships/image" Target="../media/image54.png"/><Relationship Id="rId74" Type="http://schemas.openxmlformats.org/officeDocument/2006/relationships/image" Target="../media/image37.svg"/><Relationship Id="rId73" Type="http://schemas.openxmlformats.org/officeDocument/2006/relationships/image" Target="../media/image53.png"/><Relationship Id="rId72" Type="http://schemas.openxmlformats.org/officeDocument/2006/relationships/image" Target="../media/image36.svg"/><Relationship Id="rId71" Type="http://schemas.openxmlformats.org/officeDocument/2006/relationships/image" Target="../media/image52.png"/><Relationship Id="rId70" Type="http://schemas.openxmlformats.org/officeDocument/2006/relationships/image" Target="../media/image35.svg"/><Relationship Id="rId7" Type="http://schemas.openxmlformats.org/officeDocument/2006/relationships/image" Target="../media/image20.png"/><Relationship Id="rId69" Type="http://schemas.openxmlformats.org/officeDocument/2006/relationships/image" Target="../media/image51.png"/><Relationship Id="rId68" Type="http://schemas.openxmlformats.org/officeDocument/2006/relationships/image" Target="../media/image34.svg"/><Relationship Id="rId67" Type="http://schemas.openxmlformats.org/officeDocument/2006/relationships/image" Target="../media/image50.png"/><Relationship Id="rId66" Type="http://schemas.openxmlformats.org/officeDocument/2006/relationships/image" Target="../media/image33.svg"/><Relationship Id="rId65" Type="http://schemas.openxmlformats.org/officeDocument/2006/relationships/image" Target="../media/image49.png"/><Relationship Id="rId64" Type="http://schemas.openxmlformats.org/officeDocument/2006/relationships/image" Target="../media/image32.svg"/><Relationship Id="rId63" Type="http://schemas.openxmlformats.org/officeDocument/2006/relationships/image" Target="../media/image48.png"/><Relationship Id="rId62" Type="http://schemas.openxmlformats.org/officeDocument/2006/relationships/image" Target="../media/image31.svg"/><Relationship Id="rId61" Type="http://schemas.openxmlformats.org/officeDocument/2006/relationships/image" Target="../media/image47.png"/><Relationship Id="rId60" Type="http://schemas.openxmlformats.org/officeDocument/2006/relationships/image" Target="../media/image30.svg"/><Relationship Id="rId6" Type="http://schemas.openxmlformats.org/officeDocument/2006/relationships/image" Target="../media/image3.svg"/><Relationship Id="rId59" Type="http://schemas.openxmlformats.org/officeDocument/2006/relationships/image" Target="../media/image46.png"/><Relationship Id="rId58" Type="http://schemas.openxmlformats.org/officeDocument/2006/relationships/image" Target="../media/image29.svg"/><Relationship Id="rId57" Type="http://schemas.openxmlformats.org/officeDocument/2006/relationships/image" Target="../media/image45.png"/><Relationship Id="rId56" Type="http://schemas.openxmlformats.org/officeDocument/2006/relationships/image" Target="../media/image28.svg"/><Relationship Id="rId55" Type="http://schemas.openxmlformats.org/officeDocument/2006/relationships/image" Target="../media/image44.png"/><Relationship Id="rId54" Type="http://schemas.openxmlformats.org/officeDocument/2006/relationships/image" Target="../media/image27.svg"/><Relationship Id="rId53" Type="http://schemas.openxmlformats.org/officeDocument/2006/relationships/image" Target="../media/image43.png"/><Relationship Id="rId52" Type="http://schemas.openxmlformats.org/officeDocument/2006/relationships/image" Target="../media/image26.svg"/><Relationship Id="rId51" Type="http://schemas.openxmlformats.org/officeDocument/2006/relationships/image" Target="../media/image42.png"/><Relationship Id="rId50" Type="http://schemas.openxmlformats.org/officeDocument/2006/relationships/image" Target="../media/image25.svg"/><Relationship Id="rId5" Type="http://schemas.openxmlformats.org/officeDocument/2006/relationships/image" Target="../media/image19.png"/><Relationship Id="rId49" Type="http://schemas.openxmlformats.org/officeDocument/2006/relationships/image" Target="../media/image41.png"/><Relationship Id="rId48" Type="http://schemas.openxmlformats.org/officeDocument/2006/relationships/image" Target="../media/image24.svg"/><Relationship Id="rId47" Type="http://schemas.openxmlformats.org/officeDocument/2006/relationships/image" Target="../media/image40.png"/><Relationship Id="rId46" Type="http://schemas.openxmlformats.org/officeDocument/2006/relationships/image" Target="../media/image23.svg"/><Relationship Id="rId45" Type="http://schemas.openxmlformats.org/officeDocument/2006/relationships/image" Target="../media/image39.png"/><Relationship Id="rId44" Type="http://schemas.openxmlformats.org/officeDocument/2006/relationships/image" Target="../media/image22.svg"/><Relationship Id="rId43" Type="http://schemas.openxmlformats.org/officeDocument/2006/relationships/image" Target="../media/image38.png"/><Relationship Id="rId42" Type="http://schemas.openxmlformats.org/officeDocument/2006/relationships/image" Target="../media/image21.svg"/><Relationship Id="rId41" Type="http://schemas.openxmlformats.org/officeDocument/2006/relationships/image" Target="../media/image37.png"/><Relationship Id="rId40" Type="http://schemas.openxmlformats.org/officeDocument/2006/relationships/image" Target="../media/image20.svg"/><Relationship Id="rId4" Type="http://schemas.openxmlformats.org/officeDocument/2006/relationships/image" Target="../media/image2.svg"/><Relationship Id="rId39" Type="http://schemas.openxmlformats.org/officeDocument/2006/relationships/image" Target="../media/image36.png"/><Relationship Id="rId38" Type="http://schemas.openxmlformats.org/officeDocument/2006/relationships/image" Target="../media/image19.svg"/><Relationship Id="rId37" Type="http://schemas.openxmlformats.org/officeDocument/2006/relationships/image" Target="../media/image35.png"/><Relationship Id="rId36" Type="http://schemas.openxmlformats.org/officeDocument/2006/relationships/image" Target="../media/image18.svg"/><Relationship Id="rId35" Type="http://schemas.openxmlformats.org/officeDocument/2006/relationships/image" Target="../media/image34.png"/><Relationship Id="rId34" Type="http://schemas.openxmlformats.org/officeDocument/2006/relationships/image" Target="../media/image17.svg"/><Relationship Id="rId33" Type="http://schemas.openxmlformats.org/officeDocument/2006/relationships/image" Target="../media/image33.png"/><Relationship Id="rId32" Type="http://schemas.openxmlformats.org/officeDocument/2006/relationships/image" Target="../media/image16.svg"/><Relationship Id="rId31" Type="http://schemas.openxmlformats.org/officeDocument/2006/relationships/image" Target="../media/image32.png"/><Relationship Id="rId30" Type="http://schemas.openxmlformats.org/officeDocument/2006/relationships/image" Target="../media/image15.svg"/><Relationship Id="rId3" Type="http://schemas.openxmlformats.org/officeDocument/2006/relationships/image" Target="../media/image18.png"/><Relationship Id="rId29" Type="http://schemas.openxmlformats.org/officeDocument/2006/relationships/image" Target="../media/image31.png"/><Relationship Id="rId28" Type="http://schemas.openxmlformats.org/officeDocument/2006/relationships/image" Target="../media/image14.svg"/><Relationship Id="rId27" Type="http://schemas.openxmlformats.org/officeDocument/2006/relationships/image" Target="../media/image30.png"/><Relationship Id="rId26" Type="http://schemas.openxmlformats.org/officeDocument/2006/relationships/image" Target="../media/image13.svg"/><Relationship Id="rId25" Type="http://schemas.openxmlformats.org/officeDocument/2006/relationships/image" Target="../media/image29.png"/><Relationship Id="rId24" Type="http://schemas.openxmlformats.org/officeDocument/2006/relationships/image" Target="../media/image12.svg"/><Relationship Id="rId23" Type="http://schemas.openxmlformats.org/officeDocument/2006/relationships/image" Target="../media/image28.png"/><Relationship Id="rId22" Type="http://schemas.openxmlformats.org/officeDocument/2006/relationships/image" Target="../media/image11.svg"/><Relationship Id="rId21" Type="http://schemas.openxmlformats.org/officeDocument/2006/relationships/image" Target="../media/image27.png"/><Relationship Id="rId20" Type="http://schemas.openxmlformats.org/officeDocument/2006/relationships/image" Target="../media/image10.svg"/><Relationship Id="rId2" Type="http://schemas.openxmlformats.org/officeDocument/2006/relationships/image" Target="../media/image1.svg"/><Relationship Id="rId19" Type="http://schemas.openxmlformats.org/officeDocument/2006/relationships/image" Target="../media/image26.png"/><Relationship Id="rId18" Type="http://schemas.openxmlformats.org/officeDocument/2006/relationships/image" Target="../media/image9.svg"/><Relationship Id="rId17" Type="http://schemas.openxmlformats.org/officeDocument/2006/relationships/image" Target="../media/image25.png"/><Relationship Id="rId16" Type="http://schemas.openxmlformats.org/officeDocument/2006/relationships/image" Target="../media/image8.svg"/><Relationship Id="rId15" Type="http://schemas.openxmlformats.org/officeDocument/2006/relationships/image" Target="../media/image24.png"/><Relationship Id="rId14" Type="http://schemas.openxmlformats.org/officeDocument/2006/relationships/image" Target="../media/image7.svg"/><Relationship Id="rId134" Type="http://schemas.openxmlformats.org/officeDocument/2006/relationships/notesSlide" Target="../notesSlides/notesSlide36.xml"/><Relationship Id="rId133" Type="http://schemas.openxmlformats.org/officeDocument/2006/relationships/vmlDrawing" Target="../drawings/vmlDrawing1.vml"/><Relationship Id="rId132" Type="http://schemas.openxmlformats.org/officeDocument/2006/relationships/slideLayout" Target="../slideLayouts/slideLayout2.xml"/><Relationship Id="rId131" Type="http://schemas.openxmlformats.org/officeDocument/2006/relationships/image" Target="../media/image100.png"/><Relationship Id="rId130" Type="http://schemas.openxmlformats.org/officeDocument/2006/relationships/image" Target="../media/image99.emf"/><Relationship Id="rId13" Type="http://schemas.openxmlformats.org/officeDocument/2006/relationships/image" Target="../media/image23.png"/><Relationship Id="rId129" Type="http://schemas.openxmlformats.org/officeDocument/2006/relationships/oleObject" Target="../embeddings/oleObject2.bin"/><Relationship Id="rId128" Type="http://schemas.openxmlformats.org/officeDocument/2006/relationships/image" Target="../media/image98.emf"/><Relationship Id="rId127" Type="http://schemas.openxmlformats.org/officeDocument/2006/relationships/oleObject" Target="../embeddings/oleObject1.bin"/><Relationship Id="rId126" Type="http://schemas.openxmlformats.org/officeDocument/2006/relationships/image" Target="../media/image8.png"/><Relationship Id="rId125" Type="http://schemas.openxmlformats.org/officeDocument/2006/relationships/image" Target="../media/image9.png"/><Relationship Id="rId124" Type="http://schemas.openxmlformats.org/officeDocument/2006/relationships/image" Target="../media/image62.svg"/><Relationship Id="rId123" Type="http://schemas.openxmlformats.org/officeDocument/2006/relationships/image" Target="../media/image78.png"/><Relationship Id="rId122" Type="http://schemas.openxmlformats.org/officeDocument/2006/relationships/image" Target="../media/image61.svg"/><Relationship Id="rId121" Type="http://schemas.openxmlformats.org/officeDocument/2006/relationships/image" Target="../media/image77.png"/><Relationship Id="rId120" Type="http://schemas.openxmlformats.org/officeDocument/2006/relationships/image" Target="../media/image60.svg"/><Relationship Id="rId12" Type="http://schemas.openxmlformats.org/officeDocument/2006/relationships/image" Target="../media/image6.svg"/><Relationship Id="rId119" Type="http://schemas.openxmlformats.org/officeDocument/2006/relationships/image" Target="../media/image76.png"/><Relationship Id="rId118" Type="http://schemas.openxmlformats.org/officeDocument/2006/relationships/image" Target="../media/image59.svg"/><Relationship Id="rId117" Type="http://schemas.openxmlformats.org/officeDocument/2006/relationships/image" Target="../media/image75.png"/><Relationship Id="rId116" Type="http://schemas.openxmlformats.org/officeDocument/2006/relationships/image" Target="../media/image58.svg"/><Relationship Id="rId115" Type="http://schemas.openxmlformats.org/officeDocument/2006/relationships/image" Target="../media/image74.png"/><Relationship Id="rId114" Type="http://schemas.openxmlformats.org/officeDocument/2006/relationships/image" Target="../media/image57.svg"/><Relationship Id="rId113" Type="http://schemas.openxmlformats.org/officeDocument/2006/relationships/image" Target="../media/image73.png"/><Relationship Id="rId112" Type="http://schemas.openxmlformats.org/officeDocument/2006/relationships/image" Target="../media/image56.svg"/><Relationship Id="rId111" Type="http://schemas.openxmlformats.org/officeDocument/2006/relationships/image" Target="../media/image72.png"/><Relationship Id="rId110" Type="http://schemas.openxmlformats.org/officeDocument/2006/relationships/image" Target="../media/image55.svg"/><Relationship Id="rId11" Type="http://schemas.openxmlformats.org/officeDocument/2006/relationships/image" Target="../media/image22.png"/><Relationship Id="rId109" Type="http://schemas.openxmlformats.org/officeDocument/2006/relationships/image" Target="../media/image71.png"/><Relationship Id="rId108" Type="http://schemas.openxmlformats.org/officeDocument/2006/relationships/image" Target="../media/image54.svg"/><Relationship Id="rId107" Type="http://schemas.openxmlformats.org/officeDocument/2006/relationships/image" Target="../media/image70.png"/><Relationship Id="rId106" Type="http://schemas.openxmlformats.org/officeDocument/2006/relationships/image" Target="../media/image53.svg"/><Relationship Id="rId105" Type="http://schemas.openxmlformats.org/officeDocument/2006/relationships/image" Target="../media/image69.png"/><Relationship Id="rId104" Type="http://schemas.openxmlformats.org/officeDocument/2006/relationships/image" Target="../media/image52.svg"/><Relationship Id="rId103" Type="http://schemas.openxmlformats.org/officeDocument/2006/relationships/image" Target="../media/image68.png"/><Relationship Id="rId102" Type="http://schemas.openxmlformats.org/officeDocument/2006/relationships/image" Target="../media/image51.svg"/><Relationship Id="rId101" Type="http://schemas.openxmlformats.org/officeDocument/2006/relationships/image" Target="../media/image67.png"/><Relationship Id="rId100" Type="http://schemas.openxmlformats.org/officeDocument/2006/relationships/image" Target="../media/image50.svg"/><Relationship Id="rId10" Type="http://schemas.openxmlformats.org/officeDocument/2006/relationships/image" Target="../media/image5.svg"/><Relationship Id="rId1" Type="http://schemas.openxmlformats.org/officeDocument/2006/relationships/image" Target="../media/image17.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2.png"/><Relationship Id="rId1" Type="http://schemas.openxmlformats.org/officeDocument/2006/relationships/image" Target="../media/image101.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9.pn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image" Target="../media/image11.jpeg"/><Relationship Id="rId3" Type="http://schemas.openxmlformats.org/officeDocument/2006/relationships/tags" Target="../tags/tag63.xml"/><Relationship Id="rId2" Type="http://schemas.openxmlformats.org/officeDocument/2006/relationships/image" Target="../media/image8.png"/><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 name="图片 13" descr="PPT-15"/>
          <p:cNvPicPr>
            <a:picLocks noChangeAspect="1"/>
          </p:cNvPicPr>
          <p:nvPr/>
        </p:nvPicPr>
        <p:blipFill>
          <a:blip r:embed="rId1"/>
          <a:stretch>
            <a:fillRect/>
          </a:stretch>
        </p:blipFill>
        <p:spPr>
          <a:xfrm>
            <a:off x="-56515" y="-78105"/>
            <a:ext cx="12242165" cy="6982460"/>
          </a:xfrm>
          <a:prstGeom prst="rect">
            <a:avLst/>
          </a:prstGeom>
        </p:spPr>
      </p:pic>
      <p:pic>
        <p:nvPicPr>
          <p:cNvPr id="2" name="图片 1" descr="C:\Users\kkk\Desktop\真趣PPT模板\素材13-05.png素材13-05"/>
          <p:cNvPicPr>
            <a:picLocks noChangeAspect="1"/>
          </p:cNvPicPr>
          <p:nvPr/>
        </p:nvPicPr>
        <p:blipFill>
          <a:blip r:embed="rId2"/>
          <a:srcRect/>
          <a:stretch>
            <a:fillRect/>
          </a:stretch>
        </p:blipFill>
        <p:spPr>
          <a:xfrm>
            <a:off x="1848168" y="621030"/>
            <a:ext cx="8125460" cy="4901565"/>
          </a:xfrm>
          <a:prstGeom prst="rect">
            <a:avLst/>
          </a:prstGeom>
        </p:spPr>
      </p:pic>
      <p:sp>
        <p:nvSpPr>
          <p:cNvPr id="7" name="文本框 6"/>
          <p:cNvSpPr txBox="1"/>
          <p:nvPr/>
        </p:nvSpPr>
        <p:spPr>
          <a:xfrm>
            <a:off x="2157730" y="2617470"/>
            <a:ext cx="7586980" cy="798830"/>
          </a:xfrm>
          <a:prstGeom prst="rect">
            <a:avLst/>
          </a:prstGeom>
          <a:noFill/>
        </p:spPr>
        <p:txBody>
          <a:bodyPr wrap="square" rtlCol="0">
            <a:spAutoFit/>
          </a:bodyPr>
          <a:p>
            <a:pPr algn="l"/>
            <a:r>
              <a:rPr lang="zh-CN" sz="4600" b="1">
                <a:solidFill>
                  <a:schemeClr val="bg1"/>
                </a:solidFill>
                <a:latin typeface="微软雅黑" panose="020B0503020204020204" pitchFamily="34" charset="-122"/>
                <a:ea typeface="微软雅黑" panose="020B0503020204020204" pitchFamily="34" charset="-122"/>
              </a:rPr>
              <a:t>重大危险源数据如何</a:t>
            </a:r>
            <a:r>
              <a:rPr lang="zh-CN" sz="4600" b="1">
                <a:solidFill>
                  <a:schemeClr val="bg1"/>
                </a:solidFill>
                <a:latin typeface="微软雅黑" panose="020B0503020204020204" pitchFamily="34" charset="-122"/>
                <a:ea typeface="微软雅黑" panose="020B0503020204020204" pitchFamily="34" charset="-122"/>
              </a:rPr>
              <a:t>采集</a:t>
            </a:r>
            <a:endParaRPr lang="zh-CN" sz="4600" b="1">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2157730" y="3462655"/>
            <a:ext cx="3475355" cy="398780"/>
          </a:xfrm>
          <a:prstGeom prst="rect">
            <a:avLst/>
          </a:prstGeom>
          <a:noFill/>
        </p:spPr>
        <p:txBody>
          <a:bodyPr wrap="square" rtlCol="0">
            <a:spAutoFit/>
          </a:bodyPr>
          <a:p>
            <a:pPr algn="dist"/>
            <a:r>
              <a:rPr sz="2000" b="1">
                <a:solidFill>
                  <a:schemeClr val="bg1"/>
                </a:solidFill>
                <a:latin typeface="微软雅黑" panose="020B0503020204020204" pitchFamily="34" charset="-122"/>
                <a:ea typeface="微软雅黑" panose="020B0503020204020204" pitchFamily="34" charset="-122"/>
              </a:rPr>
              <a:t>苏州</a:t>
            </a:r>
            <a:r>
              <a:rPr lang="zh-CN" sz="2000" b="1">
                <a:solidFill>
                  <a:schemeClr val="bg1"/>
                </a:solidFill>
                <a:latin typeface="微软雅黑" panose="020B0503020204020204" pitchFamily="34" charset="-122"/>
                <a:ea typeface="微软雅黑" panose="020B0503020204020204" pitchFamily="34" charset="-122"/>
              </a:rPr>
              <a:t>真趣信息</a:t>
            </a:r>
            <a:r>
              <a:rPr sz="2000" b="1">
                <a:solidFill>
                  <a:schemeClr val="bg1"/>
                </a:solidFill>
                <a:latin typeface="微软雅黑" panose="020B0503020204020204" pitchFamily="34" charset="-122"/>
                <a:ea typeface="微软雅黑" panose="020B0503020204020204" pitchFamily="34" charset="-122"/>
              </a:rPr>
              <a:t>科技有限公司</a:t>
            </a:r>
            <a:endParaRPr sz="2000" b="1">
              <a:solidFill>
                <a:schemeClr val="bg1"/>
              </a:solidFill>
              <a:latin typeface="微软雅黑" panose="020B0503020204020204" pitchFamily="34" charset="-122"/>
              <a:ea typeface="微软雅黑" panose="020B0503020204020204" pitchFamily="34" charset="-122"/>
            </a:endParaRPr>
          </a:p>
        </p:txBody>
      </p:sp>
      <p:pic>
        <p:nvPicPr>
          <p:cNvPr id="13" name="图片 12" descr="以人为本02 - 副本"/>
          <p:cNvPicPr>
            <a:picLocks noChangeAspect="1"/>
          </p:cNvPicPr>
          <p:nvPr/>
        </p:nvPicPr>
        <p:blipFill>
          <a:blip r:embed="rId3"/>
          <a:stretch>
            <a:fillRect/>
          </a:stretch>
        </p:blipFill>
        <p:spPr>
          <a:xfrm>
            <a:off x="1848485" y="5064125"/>
            <a:ext cx="8330565" cy="684530"/>
          </a:xfrm>
          <a:prstGeom prst="rect">
            <a:avLst/>
          </a:prstGeom>
        </p:spPr>
      </p:pic>
      <p:pic>
        <p:nvPicPr>
          <p:cNvPr id="15" name="图片 14" descr="C:\Users\kkk\Desktop\真趣PPT模板\真趣新LOGO-01.png真趣新LOGO-01"/>
          <p:cNvPicPr>
            <a:picLocks noChangeAspect="1"/>
          </p:cNvPicPr>
          <p:nvPr/>
        </p:nvPicPr>
        <p:blipFill>
          <a:blip r:embed="rId4"/>
          <a:srcRect/>
          <a:stretch>
            <a:fillRect/>
          </a:stretch>
        </p:blipFill>
        <p:spPr>
          <a:xfrm>
            <a:off x="2059940" y="1887220"/>
            <a:ext cx="3799205" cy="9829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Users\kkk\Desktop\真趣PPT模板\素材7-04.png素材7-04"/>
          <p:cNvPicPr>
            <a:picLocks noChangeAspect="1"/>
          </p:cNvPicPr>
          <p:nvPr/>
        </p:nvPicPr>
        <p:blipFill>
          <a:blip r:embed="rId1"/>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2"/>
          <a:srcRect/>
          <a:stretch>
            <a:fillRect/>
          </a:stretch>
        </p:blipFill>
        <p:spPr>
          <a:xfrm>
            <a:off x="9533573" y="139065"/>
            <a:ext cx="2483485" cy="557530"/>
          </a:xfrm>
          <a:prstGeom prst="rect">
            <a:avLst/>
          </a:prstGeom>
        </p:spPr>
      </p:pic>
      <p:sp>
        <p:nvSpPr>
          <p:cNvPr id="7" name="文本框 6"/>
          <p:cNvSpPr txBox="1"/>
          <p:nvPr/>
        </p:nvSpPr>
        <p:spPr>
          <a:xfrm>
            <a:off x="3077210" y="5691505"/>
            <a:ext cx="2610485" cy="2399665"/>
          </a:xfrm>
          <a:prstGeom prst="rect">
            <a:avLst/>
          </a:prstGeom>
          <a:noFill/>
        </p:spPr>
        <p:txBody>
          <a:bodyPr wrap="square" rtlCol="0">
            <a:spAutoFit/>
          </a:bodyPr>
          <a:p>
            <a:r>
              <a:rPr lang="en-US" altLang="zh-CN" sz="15000" b="1">
                <a:solidFill>
                  <a:schemeClr val="bg1"/>
                </a:solidFill>
                <a:latin typeface="汉仪大黑简" panose="02010600000101010101" charset="-122"/>
                <a:ea typeface="汉仪大黑简" panose="02010600000101010101" charset="-122"/>
              </a:rPr>
              <a:t>03</a:t>
            </a:r>
            <a:endParaRPr lang="en-US" altLang="zh-CN" sz="15000" b="1">
              <a:solidFill>
                <a:schemeClr val="bg1"/>
              </a:solidFill>
              <a:latin typeface="汉仪大黑简" panose="02010600000101010101" charset="-122"/>
              <a:ea typeface="汉仪大黑简" panose="02010600000101010101" charset="-122"/>
            </a:endParaRPr>
          </a:p>
        </p:txBody>
      </p:sp>
      <p:graphicFrame>
        <p:nvGraphicFramePr>
          <p:cNvPr id="6" name="表格 5"/>
          <p:cNvGraphicFramePr/>
          <p:nvPr>
            <p:custDataLst>
              <p:tags r:id="rId3"/>
            </p:custDataLst>
          </p:nvPr>
        </p:nvGraphicFramePr>
        <p:xfrm>
          <a:off x="551815" y="696595"/>
          <a:ext cx="4022725" cy="332740"/>
        </p:xfrm>
        <a:graphic>
          <a:graphicData uri="http://schemas.openxmlformats.org/drawingml/2006/table">
            <a:tbl>
              <a:tblPr firstRow="1" bandRow="1">
                <a:tableStyleId>{5C22544A-7EE6-4342-B048-85BDC9FD1C3A}</a:tableStyleId>
              </a:tblPr>
              <a:tblGrid>
                <a:gridCol w="4022725"/>
              </a:tblGrid>
              <a:tr h="332740">
                <a:tc>
                  <a:txBody>
                    <a:bodyPr/>
                    <a:p>
                      <a:pPr indent="0" algn="ctr">
                        <a:buNone/>
                      </a:pPr>
                      <a:r>
                        <a:rPr lang="zh-CN" sz="1800" b="0">
                          <a:solidFill>
                            <a:srgbClr val="000000"/>
                          </a:solidFill>
                          <a:latin typeface="微软雅黑" panose="020B0503020204020204" pitchFamily="34" charset="-122"/>
                          <a:ea typeface="微软雅黑" panose="020B0503020204020204" pitchFamily="34" charset="-122"/>
                        </a:rPr>
                        <a:t>报价单位：河南乐工智能科技有限公司</a:t>
                      </a:r>
                      <a:endParaRPr lang="en-US" altLang="en-US" sz="1800" b="0">
                        <a:solidFill>
                          <a:srgbClr val="000000"/>
                        </a:solidFill>
                        <a:latin typeface="微软雅黑" panose="020B0503020204020204" pitchFamily="34" charset="-122"/>
                        <a:ea typeface="微软雅黑" panose="020B0503020204020204" pitchFamily="34" charset="-122"/>
                      </a:endParaRPr>
                    </a:p>
                  </a:txBody>
                  <a:tcPr marL="12700" marR="12700" marT="12700" vert="horz" anchor="ctr" anchorCtr="0">
                    <a:lnL>
                      <a:noFill/>
                    </a:lnL>
                    <a:lnR cap="flat">
                      <a:noFill/>
                    </a:lnR>
                    <a:lnT cap="flat">
                      <a:noFill/>
                    </a:lnT>
                    <a:lnB cap="flat">
                      <a:noFill/>
                    </a:lnB>
                    <a:lnTlToBr>
                      <a:noFill/>
                    </a:lnTlToBr>
                    <a:lnBlToTr>
                      <a:noFill/>
                    </a:lnBlToTr>
                    <a:noFill/>
                  </a:tcPr>
                </a:tc>
              </a:tr>
            </a:tbl>
          </a:graphicData>
        </a:graphic>
      </p:graphicFrame>
      <p:sp>
        <p:nvSpPr>
          <p:cNvPr id="9" name="文本框 8"/>
          <p:cNvSpPr txBox="1"/>
          <p:nvPr/>
        </p:nvSpPr>
        <p:spPr>
          <a:xfrm>
            <a:off x="624205" y="1629410"/>
            <a:ext cx="3512820" cy="368300"/>
          </a:xfrm>
          <a:prstGeom prst="rect">
            <a:avLst/>
          </a:prstGeom>
          <a:noFill/>
        </p:spPr>
        <p:txBody>
          <a:bodyPr wrap="square" rtlCol="0" anchor="t">
            <a:spAutoFit/>
          </a:bodyPr>
          <a:p>
            <a:r>
              <a:rPr lang="zh-CN" altLang="en-US"/>
              <a:t>工业网络安全防护网关（</a:t>
            </a:r>
            <a:r>
              <a:rPr lang="zh-CN" altLang="en-US"/>
              <a:t>网闸）：</a:t>
            </a:r>
            <a:endParaRPr lang="zh-CN" altLang="en-US"/>
          </a:p>
        </p:txBody>
      </p:sp>
      <p:sp>
        <p:nvSpPr>
          <p:cNvPr id="10" name="文本框 9"/>
          <p:cNvSpPr txBox="1"/>
          <p:nvPr/>
        </p:nvSpPr>
        <p:spPr>
          <a:xfrm>
            <a:off x="695960" y="2277110"/>
            <a:ext cx="2540000" cy="368300"/>
          </a:xfrm>
          <a:prstGeom prst="rect">
            <a:avLst/>
          </a:prstGeom>
          <a:noFill/>
        </p:spPr>
        <p:txBody>
          <a:bodyPr wrap="square" rtlCol="0" anchor="t">
            <a:spAutoFit/>
          </a:bodyPr>
          <a:p>
            <a:r>
              <a:rPr lang="zh-CN" altLang="en-US"/>
              <a:t>PSL-A6006U</a:t>
            </a:r>
            <a:endParaRPr lang="zh-CN" altLang="en-US"/>
          </a:p>
        </p:txBody>
      </p:sp>
      <p:sp>
        <p:nvSpPr>
          <p:cNvPr id="11" name="文本框 10"/>
          <p:cNvSpPr txBox="1"/>
          <p:nvPr/>
        </p:nvSpPr>
        <p:spPr>
          <a:xfrm>
            <a:off x="624205" y="2879090"/>
            <a:ext cx="4390390" cy="3138170"/>
          </a:xfrm>
          <a:prstGeom prst="rect">
            <a:avLst/>
          </a:prstGeom>
          <a:noFill/>
        </p:spPr>
        <p:txBody>
          <a:bodyPr wrap="square" rtlCol="0" anchor="t">
            <a:spAutoFit/>
          </a:bodyPr>
          <a:p>
            <a:r>
              <a:rPr lang="zh-CN" altLang="en-US"/>
              <a:t>1、单项隔离传输，2+1双主机结构；                              </a:t>
            </a:r>
            <a:endParaRPr lang="zh-CN" altLang="en-US"/>
          </a:p>
          <a:p>
            <a:r>
              <a:rPr lang="zh-CN" altLang="en-US"/>
              <a:t>2、外网配置：6路1000M以太网接口;                          </a:t>
            </a:r>
            <a:endParaRPr lang="zh-CN" altLang="en-US"/>
          </a:p>
          <a:p>
            <a:r>
              <a:rPr lang="zh-CN" altLang="en-US"/>
              <a:t>3、内网配置：6路1000M以太网接口;</a:t>
            </a:r>
            <a:endParaRPr lang="zh-CN" altLang="en-US"/>
          </a:p>
          <a:p>
            <a:r>
              <a:rPr lang="zh-CN" altLang="en-US"/>
              <a:t>4、双电源供电;</a:t>
            </a:r>
            <a:endParaRPr lang="zh-CN" altLang="en-US"/>
          </a:p>
          <a:p>
            <a:r>
              <a:rPr lang="zh-CN" altLang="en-US"/>
              <a:t>5、支持MODBUS、OPC等常用工业通讯协议采集与转发;</a:t>
            </a:r>
            <a:endParaRPr lang="zh-CN" altLang="en-US"/>
          </a:p>
          <a:p>
            <a:r>
              <a:rPr lang="zh-CN" altLang="en-US"/>
              <a:t>6、支持SQL Server、Oracle等关系数据库转发;</a:t>
            </a:r>
            <a:endParaRPr lang="zh-CN" altLang="en-US"/>
          </a:p>
          <a:p>
            <a:r>
              <a:rPr lang="zh-CN" altLang="en-US"/>
              <a:t>7、支持HTTP、MQTT、Websocket、WebService等云采集协议;</a:t>
            </a:r>
            <a:endParaRPr lang="zh-CN" altLang="en-US"/>
          </a:p>
          <a:p>
            <a:r>
              <a:rPr lang="zh-CN" altLang="en-US"/>
              <a:t>8、工业数据采集点数容量：6000点;</a:t>
            </a:r>
            <a:endParaRPr lang="zh-CN" altLang="en-US"/>
          </a:p>
        </p:txBody>
      </p:sp>
      <p:pic>
        <p:nvPicPr>
          <p:cNvPr id="11352" name="图片 6"/>
          <p:cNvPicPr>
            <a:picLocks noChangeAspect="1"/>
          </p:cNvPicPr>
          <p:nvPr/>
        </p:nvPicPr>
        <p:blipFill>
          <a:blip r:embed="rId4"/>
          <a:stretch>
            <a:fillRect/>
          </a:stretch>
        </p:blipFill>
        <p:spPr>
          <a:xfrm>
            <a:off x="5735955" y="1485265"/>
            <a:ext cx="4964430" cy="3736340"/>
          </a:xfrm>
          <a:prstGeom prst="rect">
            <a:avLst/>
          </a:prstGeom>
          <a:noFill/>
          <a:ln w="9525">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Users\kkk\Desktop\真趣PPT模板\素材7-04.png素材7-04"/>
          <p:cNvPicPr>
            <a:picLocks noChangeAspect="1"/>
          </p:cNvPicPr>
          <p:nvPr/>
        </p:nvPicPr>
        <p:blipFill>
          <a:blip r:embed="rId1"/>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2"/>
          <a:srcRect/>
          <a:stretch>
            <a:fillRect/>
          </a:stretch>
        </p:blipFill>
        <p:spPr>
          <a:xfrm>
            <a:off x="9533573" y="139065"/>
            <a:ext cx="2483485" cy="557530"/>
          </a:xfrm>
          <a:prstGeom prst="rect">
            <a:avLst/>
          </a:prstGeom>
        </p:spPr>
      </p:pic>
      <p:sp>
        <p:nvSpPr>
          <p:cNvPr id="7" name="文本框 6"/>
          <p:cNvSpPr txBox="1"/>
          <p:nvPr/>
        </p:nvSpPr>
        <p:spPr>
          <a:xfrm>
            <a:off x="3077210" y="5691505"/>
            <a:ext cx="2610485" cy="2399665"/>
          </a:xfrm>
          <a:prstGeom prst="rect">
            <a:avLst/>
          </a:prstGeom>
          <a:noFill/>
        </p:spPr>
        <p:txBody>
          <a:bodyPr wrap="square" rtlCol="0">
            <a:spAutoFit/>
          </a:bodyPr>
          <a:p>
            <a:r>
              <a:rPr lang="en-US" altLang="zh-CN" sz="15000" b="1">
                <a:solidFill>
                  <a:schemeClr val="bg1"/>
                </a:solidFill>
                <a:latin typeface="汉仪大黑简" panose="02010600000101010101" charset="-122"/>
                <a:ea typeface="汉仪大黑简" panose="02010600000101010101" charset="-122"/>
              </a:rPr>
              <a:t>03</a:t>
            </a:r>
            <a:endParaRPr lang="en-US" altLang="zh-CN" sz="15000" b="1">
              <a:solidFill>
                <a:schemeClr val="bg1"/>
              </a:solidFill>
              <a:latin typeface="汉仪大黑简" panose="02010600000101010101" charset="-122"/>
              <a:ea typeface="汉仪大黑简" panose="02010600000101010101" charset="-122"/>
            </a:endParaRPr>
          </a:p>
        </p:txBody>
      </p:sp>
      <p:graphicFrame>
        <p:nvGraphicFramePr>
          <p:cNvPr id="6" name="表格 5"/>
          <p:cNvGraphicFramePr/>
          <p:nvPr>
            <p:custDataLst>
              <p:tags r:id="rId3"/>
            </p:custDataLst>
          </p:nvPr>
        </p:nvGraphicFramePr>
        <p:xfrm>
          <a:off x="551815" y="696595"/>
          <a:ext cx="4022725" cy="332740"/>
        </p:xfrm>
        <a:graphic>
          <a:graphicData uri="http://schemas.openxmlformats.org/drawingml/2006/table">
            <a:tbl>
              <a:tblPr firstRow="1" bandRow="1">
                <a:tableStyleId>{5C22544A-7EE6-4342-B048-85BDC9FD1C3A}</a:tableStyleId>
              </a:tblPr>
              <a:tblGrid>
                <a:gridCol w="4022725"/>
              </a:tblGrid>
              <a:tr h="332740">
                <a:tc>
                  <a:txBody>
                    <a:bodyPr/>
                    <a:p>
                      <a:pPr indent="0" algn="ctr">
                        <a:buNone/>
                      </a:pPr>
                      <a:r>
                        <a:rPr lang="zh-CN" sz="1800" b="0">
                          <a:solidFill>
                            <a:srgbClr val="000000"/>
                          </a:solidFill>
                          <a:latin typeface="微软雅黑" panose="020B0503020204020204" pitchFamily="34" charset="-122"/>
                          <a:ea typeface="微软雅黑" panose="020B0503020204020204" pitchFamily="34" charset="-122"/>
                        </a:rPr>
                        <a:t>报价单位：河南乐工智能科技有限公司</a:t>
                      </a:r>
                      <a:endParaRPr lang="en-US" altLang="en-US" sz="1800" b="0">
                        <a:solidFill>
                          <a:srgbClr val="000000"/>
                        </a:solidFill>
                        <a:latin typeface="微软雅黑" panose="020B0503020204020204" pitchFamily="34" charset="-122"/>
                        <a:ea typeface="微软雅黑" panose="020B0503020204020204" pitchFamily="34" charset="-122"/>
                      </a:endParaRPr>
                    </a:p>
                  </a:txBody>
                  <a:tcPr marL="12700" marR="12700" marT="12700" vert="horz" anchor="ctr" anchorCtr="0">
                    <a:lnL>
                      <a:noFill/>
                    </a:lnL>
                    <a:lnR cap="flat">
                      <a:noFill/>
                    </a:lnR>
                    <a:lnT cap="flat">
                      <a:noFill/>
                    </a:lnT>
                    <a:lnB cap="flat">
                      <a:noFill/>
                    </a:lnB>
                    <a:lnTlToBr>
                      <a:noFill/>
                    </a:lnTlToBr>
                    <a:lnBlToTr>
                      <a:noFill/>
                    </a:lnBlToTr>
                    <a:noFill/>
                  </a:tcPr>
                </a:tc>
              </a:tr>
            </a:tbl>
          </a:graphicData>
        </a:graphic>
      </p:graphicFrame>
      <p:sp>
        <p:nvSpPr>
          <p:cNvPr id="9" name="文本框 8"/>
          <p:cNvSpPr txBox="1"/>
          <p:nvPr/>
        </p:nvSpPr>
        <p:spPr>
          <a:xfrm>
            <a:off x="624205" y="1629410"/>
            <a:ext cx="3512820" cy="368300"/>
          </a:xfrm>
          <a:prstGeom prst="rect">
            <a:avLst/>
          </a:prstGeom>
          <a:noFill/>
        </p:spPr>
        <p:txBody>
          <a:bodyPr wrap="square" rtlCol="0" anchor="t">
            <a:spAutoFit/>
          </a:bodyPr>
          <a:p>
            <a:r>
              <a:rPr lang="zh-CN" altLang="en-US"/>
              <a:t>工业物联网采集网关（</a:t>
            </a:r>
            <a:r>
              <a:rPr lang="zh-CN" altLang="en-US"/>
              <a:t>采集器）：</a:t>
            </a:r>
            <a:endParaRPr lang="zh-CN" altLang="en-US"/>
          </a:p>
        </p:txBody>
      </p:sp>
      <p:sp>
        <p:nvSpPr>
          <p:cNvPr id="10" name="文本框 9"/>
          <p:cNvSpPr txBox="1"/>
          <p:nvPr/>
        </p:nvSpPr>
        <p:spPr>
          <a:xfrm>
            <a:off x="624205" y="2254250"/>
            <a:ext cx="2540000" cy="368300"/>
          </a:xfrm>
          <a:prstGeom prst="rect">
            <a:avLst/>
          </a:prstGeom>
          <a:noFill/>
        </p:spPr>
        <p:txBody>
          <a:bodyPr wrap="square" rtlCol="0" anchor="t">
            <a:spAutoFit/>
          </a:bodyPr>
          <a:p>
            <a:r>
              <a:rPr lang="zh-CN" altLang="en-US"/>
              <a:t>RGW-A600U</a:t>
            </a:r>
            <a:endParaRPr lang="zh-CN" altLang="en-US"/>
          </a:p>
        </p:txBody>
      </p:sp>
      <p:sp>
        <p:nvSpPr>
          <p:cNvPr id="11" name="文本框 10"/>
          <p:cNvSpPr txBox="1"/>
          <p:nvPr/>
        </p:nvSpPr>
        <p:spPr>
          <a:xfrm>
            <a:off x="624205" y="2879090"/>
            <a:ext cx="4390390" cy="3138170"/>
          </a:xfrm>
          <a:prstGeom prst="rect">
            <a:avLst/>
          </a:prstGeom>
          <a:noFill/>
        </p:spPr>
        <p:txBody>
          <a:bodyPr wrap="square" rtlCol="0" anchor="t">
            <a:spAutoFit/>
          </a:bodyPr>
          <a:p>
            <a:r>
              <a:rPr lang="zh-CN" altLang="en-US"/>
              <a:t>1、单项隔离传输，2+1双主机结构；                              </a:t>
            </a:r>
            <a:endParaRPr lang="zh-CN" altLang="en-US"/>
          </a:p>
          <a:p>
            <a:r>
              <a:rPr lang="zh-CN" altLang="en-US"/>
              <a:t>2、外网配置：6路1000M以太网接口;                          </a:t>
            </a:r>
            <a:endParaRPr lang="zh-CN" altLang="en-US"/>
          </a:p>
          <a:p>
            <a:r>
              <a:rPr lang="zh-CN" altLang="en-US"/>
              <a:t>3、内网配置：6路1000M以太网接口;</a:t>
            </a:r>
            <a:endParaRPr lang="zh-CN" altLang="en-US"/>
          </a:p>
          <a:p>
            <a:r>
              <a:rPr lang="zh-CN" altLang="en-US"/>
              <a:t>4、双电源供电;</a:t>
            </a:r>
            <a:endParaRPr lang="zh-CN" altLang="en-US"/>
          </a:p>
          <a:p>
            <a:r>
              <a:rPr lang="zh-CN" altLang="en-US"/>
              <a:t>5、支持MODBUS、OPC等常用工业通讯协议采集与转发;</a:t>
            </a:r>
            <a:endParaRPr lang="zh-CN" altLang="en-US"/>
          </a:p>
          <a:p>
            <a:r>
              <a:rPr lang="zh-CN" altLang="en-US"/>
              <a:t>6、支持SQL Server、Oracle等关系数据库转发;</a:t>
            </a:r>
            <a:endParaRPr lang="zh-CN" altLang="en-US"/>
          </a:p>
          <a:p>
            <a:r>
              <a:rPr lang="zh-CN" altLang="en-US"/>
              <a:t>7、支持HTTP、MQTT、Websocket、WebService等云采集协议;</a:t>
            </a:r>
            <a:endParaRPr lang="zh-CN" altLang="en-US"/>
          </a:p>
          <a:p>
            <a:r>
              <a:rPr lang="zh-CN" altLang="en-US"/>
              <a:t>8、工业数据采集点数容量：6000点;</a:t>
            </a:r>
            <a:endParaRPr lang="zh-CN" altLang="en-US"/>
          </a:p>
        </p:txBody>
      </p:sp>
      <p:pic>
        <p:nvPicPr>
          <p:cNvPr id="11350" name="图片 4"/>
          <p:cNvPicPr>
            <a:picLocks noChangeAspect="1"/>
          </p:cNvPicPr>
          <p:nvPr/>
        </p:nvPicPr>
        <p:blipFill>
          <a:blip r:embed="rId4"/>
          <a:stretch>
            <a:fillRect/>
          </a:stretch>
        </p:blipFill>
        <p:spPr>
          <a:xfrm>
            <a:off x="5160010" y="2565400"/>
            <a:ext cx="5805170" cy="2060575"/>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Users\kkk\Desktop\真趣PPT模板\素材7-04.png素材7-04"/>
          <p:cNvPicPr>
            <a:picLocks noChangeAspect="1"/>
          </p:cNvPicPr>
          <p:nvPr/>
        </p:nvPicPr>
        <p:blipFill>
          <a:blip r:embed="rId1"/>
          <a:srcRect/>
          <a:stretch>
            <a:fillRect/>
          </a:stretch>
        </p:blipFill>
        <p:spPr>
          <a:xfrm>
            <a:off x="2567623" y="6093460"/>
            <a:ext cx="7251065" cy="596900"/>
          </a:xfrm>
          <a:prstGeom prst="rect">
            <a:avLst/>
          </a:prstGeom>
        </p:spPr>
      </p:pic>
      <p:pic>
        <p:nvPicPr>
          <p:cNvPr id="21" name="图片 20" descr="C:\Users\kkk\Desktop\真趣PPT模板\素材5-04.png素材5-04"/>
          <p:cNvPicPr>
            <a:picLocks noChangeAspect="1"/>
          </p:cNvPicPr>
          <p:nvPr/>
        </p:nvPicPr>
        <p:blipFill>
          <a:blip r:embed="rId2"/>
          <a:srcRect/>
          <a:stretch>
            <a:fillRect/>
          </a:stretch>
        </p:blipFill>
        <p:spPr>
          <a:xfrm>
            <a:off x="9533573" y="139065"/>
            <a:ext cx="2483485" cy="557530"/>
          </a:xfrm>
          <a:prstGeom prst="rect">
            <a:avLst/>
          </a:prstGeom>
        </p:spPr>
      </p:pic>
      <p:sp>
        <p:nvSpPr>
          <p:cNvPr id="7" name="文本框 6"/>
          <p:cNvSpPr txBox="1"/>
          <p:nvPr/>
        </p:nvSpPr>
        <p:spPr>
          <a:xfrm>
            <a:off x="3077210" y="5691505"/>
            <a:ext cx="2610485" cy="2399665"/>
          </a:xfrm>
          <a:prstGeom prst="rect">
            <a:avLst/>
          </a:prstGeom>
          <a:noFill/>
        </p:spPr>
        <p:txBody>
          <a:bodyPr wrap="square" rtlCol="0">
            <a:spAutoFit/>
          </a:bodyPr>
          <a:p>
            <a:r>
              <a:rPr lang="en-US" altLang="zh-CN" sz="15000" b="1">
                <a:solidFill>
                  <a:schemeClr val="bg1"/>
                </a:solidFill>
                <a:latin typeface="汉仪大黑简" panose="02010600000101010101" charset="-122"/>
                <a:ea typeface="汉仪大黑简" panose="02010600000101010101" charset="-122"/>
              </a:rPr>
              <a:t>03</a:t>
            </a:r>
            <a:endParaRPr lang="en-US" altLang="zh-CN" sz="15000" b="1">
              <a:solidFill>
                <a:schemeClr val="bg1"/>
              </a:solidFill>
              <a:latin typeface="汉仪大黑简" panose="02010600000101010101" charset="-122"/>
              <a:ea typeface="汉仪大黑简" panose="02010600000101010101" charset="-122"/>
            </a:endParaRPr>
          </a:p>
        </p:txBody>
      </p:sp>
      <p:graphicFrame>
        <p:nvGraphicFramePr>
          <p:cNvPr id="6" name="表格 5"/>
          <p:cNvGraphicFramePr/>
          <p:nvPr>
            <p:custDataLst>
              <p:tags r:id="rId3"/>
            </p:custDataLst>
          </p:nvPr>
        </p:nvGraphicFramePr>
        <p:xfrm>
          <a:off x="551815" y="696595"/>
          <a:ext cx="4022725" cy="332740"/>
        </p:xfrm>
        <a:graphic>
          <a:graphicData uri="http://schemas.openxmlformats.org/drawingml/2006/table">
            <a:tbl>
              <a:tblPr firstRow="1" bandRow="1">
                <a:tableStyleId>{5C22544A-7EE6-4342-B048-85BDC9FD1C3A}</a:tableStyleId>
              </a:tblPr>
              <a:tblGrid>
                <a:gridCol w="4022725"/>
              </a:tblGrid>
              <a:tr h="332740">
                <a:tc>
                  <a:txBody>
                    <a:bodyPr/>
                    <a:p>
                      <a:pPr indent="0" algn="ctr">
                        <a:buNone/>
                      </a:pPr>
                      <a:r>
                        <a:rPr lang="zh-CN" sz="1800" b="0">
                          <a:solidFill>
                            <a:srgbClr val="000000"/>
                          </a:solidFill>
                          <a:latin typeface="微软雅黑" panose="020B0503020204020204" pitchFamily="34" charset="-122"/>
                          <a:ea typeface="微软雅黑" panose="020B0503020204020204" pitchFamily="34" charset="-122"/>
                        </a:rPr>
                        <a:t>报价单位：河南乐工智能科技有限公司</a:t>
                      </a:r>
                      <a:endParaRPr lang="en-US" altLang="en-US" sz="1800" b="0">
                        <a:solidFill>
                          <a:srgbClr val="000000"/>
                        </a:solidFill>
                        <a:latin typeface="微软雅黑" panose="020B0503020204020204" pitchFamily="34" charset="-122"/>
                        <a:ea typeface="微软雅黑" panose="020B0503020204020204" pitchFamily="34" charset="-122"/>
                      </a:endParaRPr>
                    </a:p>
                  </a:txBody>
                  <a:tcPr marL="12700" marR="12700" marT="12700" vert="horz" anchor="ctr" anchorCtr="0">
                    <a:lnL>
                      <a:noFill/>
                    </a:lnL>
                    <a:lnR cap="flat">
                      <a:noFill/>
                    </a:lnR>
                    <a:lnT cap="flat">
                      <a:noFill/>
                    </a:lnT>
                    <a:lnB cap="flat">
                      <a:noFill/>
                    </a:lnB>
                    <a:lnTlToBr>
                      <a:noFill/>
                    </a:lnTlToBr>
                    <a:lnBlToTr>
                      <a:noFill/>
                    </a:lnBlToTr>
                    <a:noFill/>
                  </a:tcPr>
                </a:tc>
              </a:tr>
            </a:tbl>
          </a:graphicData>
        </a:graphic>
      </p:graphicFrame>
      <p:sp>
        <p:nvSpPr>
          <p:cNvPr id="9" name="文本框 8"/>
          <p:cNvSpPr txBox="1"/>
          <p:nvPr/>
        </p:nvSpPr>
        <p:spPr>
          <a:xfrm>
            <a:off x="624205" y="1196975"/>
            <a:ext cx="3512820" cy="368300"/>
          </a:xfrm>
          <a:prstGeom prst="rect">
            <a:avLst/>
          </a:prstGeom>
          <a:noFill/>
        </p:spPr>
        <p:txBody>
          <a:bodyPr wrap="square" rtlCol="0" anchor="t">
            <a:spAutoFit/>
          </a:bodyPr>
          <a:p>
            <a:r>
              <a:rPr lang="zh-CN" altLang="en-US"/>
              <a:t>工业物联网采集网关（</a:t>
            </a:r>
            <a:r>
              <a:rPr lang="zh-CN" altLang="en-US"/>
              <a:t>采集器）：</a:t>
            </a:r>
            <a:endParaRPr lang="zh-CN" altLang="en-US"/>
          </a:p>
        </p:txBody>
      </p:sp>
      <p:sp>
        <p:nvSpPr>
          <p:cNvPr id="10" name="文本框 9"/>
          <p:cNvSpPr txBox="1"/>
          <p:nvPr/>
        </p:nvSpPr>
        <p:spPr>
          <a:xfrm>
            <a:off x="695960" y="1701165"/>
            <a:ext cx="2540000" cy="368300"/>
          </a:xfrm>
          <a:prstGeom prst="rect">
            <a:avLst/>
          </a:prstGeom>
          <a:noFill/>
        </p:spPr>
        <p:txBody>
          <a:bodyPr wrap="square" rtlCol="0" anchor="t">
            <a:spAutoFit/>
          </a:bodyPr>
          <a:p>
            <a:r>
              <a:rPr lang="zh-CN" altLang="en-US"/>
              <a:t>RGWv-5212</a:t>
            </a:r>
            <a:endParaRPr lang="zh-CN" altLang="en-US"/>
          </a:p>
        </p:txBody>
      </p:sp>
      <p:sp>
        <p:nvSpPr>
          <p:cNvPr id="11" name="文本框 10"/>
          <p:cNvSpPr txBox="1"/>
          <p:nvPr/>
        </p:nvSpPr>
        <p:spPr>
          <a:xfrm>
            <a:off x="422275" y="2004060"/>
            <a:ext cx="4099560" cy="3969385"/>
          </a:xfrm>
          <a:prstGeom prst="rect">
            <a:avLst/>
          </a:prstGeom>
          <a:noFill/>
        </p:spPr>
        <p:txBody>
          <a:bodyPr wrap="square" rtlCol="0" anchor="t">
            <a:spAutoFit/>
          </a:bodyPr>
          <a:p>
            <a:r>
              <a:rPr lang="zh-CN" altLang="en-US"/>
              <a:t>1、8路开关量输入、</a:t>
            </a:r>
            <a:r>
              <a:rPr lang="zh-CN" altLang="en-US"/>
              <a:t>输出（24V）;</a:t>
            </a:r>
            <a:endParaRPr lang="zh-CN" altLang="en-US"/>
          </a:p>
          <a:p>
            <a:r>
              <a:rPr lang="en-US" altLang="zh-CN"/>
              <a:t>2</a:t>
            </a:r>
            <a:r>
              <a:rPr lang="zh-CN" altLang="en-US"/>
              <a:t>、8路模拟量输入;</a:t>
            </a:r>
            <a:endParaRPr lang="zh-CN" altLang="en-US"/>
          </a:p>
          <a:p>
            <a:r>
              <a:rPr lang="en-US" altLang="zh-CN"/>
              <a:t>3</a:t>
            </a:r>
            <a:r>
              <a:rPr lang="zh-CN" altLang="en-US"/>
              <a:t>、10路串口（RS232/RS485选）;</a:t>
            </a:r>
            <a:endParaRPr lang="zh-CN" altLang="en-US"/>
          </a:p>
          <a:p>
            <a:r>
              <a:rPr lang="en-US" altLang="zh-CN"/>
              <a:t>4</a:t>
            </a:r>
            <a:r>
              <a:rPr lang="zh-CN" altLang="en-US"/>
              <a:t>、2路1000M以太网接口;</a:t>
            </a:r>
            <a:endParaRPr lang="zh-CN" altLang="en-US"/>
          </a:p>
          <a:p>
            <a:r>
              <a:rPr lang="en-US" altLang="zh-CN"/>
              <a:t>5</a:t>
            </a:r>
            <a:r>
              <a:rPr lang="zh-CN" altLang="en-US"/>
              <a:t>、16路网络摄像头接入;</a:t>
            </a:r>
            <a:endParaRPr lang="zh-CN" altLang="en-US"/>
          </a:p>
          <a:p>
            <a:r>
              <a:rPr lang="en-US" altLang="zh-CN"/>
              <a:t>6</a:t>
            </a:r>
            <a:r>
              <a:rPr lang="zh-CN" altLang="en-US"/>
              <a:t>、16T硬盘存储空间;</a:t>
            </a:r>
            <a:endParaRPr lang="zh-CN" altLang="en-US"/>
          </a:p>
          <a:p>
            <a:r>
              <a:rPr lang="en-US" altLang="zh-CN"/>
              <a:t>7</a:t>
            </a:r>
            <a:r>
              <a:rPr lang="zh-CN" altLang="en-US"/>
              <a:t>、双电源供电;</a:t>
            </a:r>
            <a:endParaRPr lang="zh-CN" altLang="en-US"/>
          </a:p>
          <a:p>
            <a:r>
              <a:rPr lang="en-US" altLang="zh-CN"/>
              <a:t>8</a:t>
            </a:r>
            <a:r>
              <a:rPr lang="zh-CN" altLang="en-US"/>
              <a:t>、支持MODBUS、OPC等常用工业通讯协议采集与转发;</a:t>
            </a:r>
            <a:endParaRPr lang="zh-CN" altLang="en-US"/>
          </a:p>
          <a:p>
            <a:r>
              <a:rPr lang="en-US" altLang="zh-CN"/>
              <a:t>9</a:t>
            </a:r>
            <a:r>
              <a:rPr lang="zh-CN" altLang="en-US"/>
              <a:t>、支持SQL Server、Oracle等关系数据库转发;</a:t>
            </a:r>
            <a:endParaRPr lang="zh-CN" altLang="en-US"/>
          </a:p>
          <a:p>
            <a:r>
              <a:rPr lang="zh-CN" altLang="en-US"/>
              <a:t>1</a:t>
            </a:r>
            <a:r>
              <a:rPr lang="en-US" altLang="zh-CN"/>
              <a:t>0</a:t>
            </a:r>
            <a:r>
              <a:rPr lang="zh-CN" altLang="en-US"/>
              <a:t>、支持HTTP、MQTT、Websocket、WebService等云采集协议;</a:t>
            </a:r>
            <a:endParaRPr lang="zh-CN" altLang="en-US"/>
          </a:p>
          <a:p>
            <a:r>
              <a:rPr lang="zh-CN" altLang="en-US"/>
              <a:t>1</a:t>
            </a:r>
            <a:r>
              <a:rPr lang="en-US" altLang="zh-CN"/>
              <a:t>1</a:t>
            </a:r>
            <a:r>
              <a:rPr lang="zh-CN" altLang="en-US"/>
              <a:t>、工业数据采集点数容量:6000点;</a:t>
            </a:r>
            <a:endParaRPr lang="zh-CN" altLang="en-US"/>
          </a:p>
        </p:txBody>
      </p:sp>
      <p:pic>
        <p:nvPicPr>
          <p:cNvPr id="11353" name="图片 1"/>
          <p:cNvPicPr>
            <a:picLocks noChangeAspect="1"/>
          </p:cNvPicPr>
          <p:nvPr/>
        </p:nvPicPr>
        <p:blipFill>
          <a:blip r:embed="rId4"/>
          <a:stretch>
            <a:fillRect/>
          </a:stretch>
        </p:blipFill>
        <p:spPr>
          <a:xfrm>
            <a:off x="4728210" y="2349500"/>
            <a:ext cx="6375400" cy="1813560"/>
          </a:xfrm>
          <a:prstGeom prst="rect">
            <a:avLst/>
          </a:prstGeom>
          <a:noFill/>
          <a:ln w="9525">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Users\kkk\Desktop\真趣PPT模板\素材7-04.png素材7-04"/>
          <p:cNvPicPr>
            <a:picLocks noChangeAspect="1"/>
          </p:cNvPicPr>
          <p:nvPr/>
        </p:nvPicPr>
        <p:blipFill>
          <a:blip r:embed="rId1"/>
          <a:srcRect/>
          <a:stretch>
            <a:fillRect/>
          </a:stretch>
        </p:blipFill>
        <p:spPr>
          <a:xfrm>
            <a:off x="2567623" y="6093460"/>
            <a:ext cx="7251065" cy="596900"/>
          </a:xfrm>
          <a:prstGeom prst="rect">
            <a:avLst/>
          </a:prstGeom>
        </p:spPr>
      </p:pic>
      <p:pic>
        <p:nvPicPr>
          <p:cNvPr id="21" name="图片 20" descr="C:\Users\kkk\Desktop\真趣PPT模板\素材5-04.png素材5-04"/>
          <p:cNvPicPr>
            <a:picLocks noChangeAspect="1"/>
          </p:cNvPicPr>
          <p:nvPr/>
        </p:nvPicPr>
        <p:blipFill>
          <a:blip r:embed="rId2"/>
          <a:srcRect/>
          <a:stretch>
            <a:fillRect/>
          </a:stretch>
        </p:blipFill>
        <p:spPr>
          <a:xfrm>
            <a:off x="9533573" y="139065"/>
            <a:ext cx="2483485" cy="557530"/>
          </a:xfrm>
          <a:prstGeom prst="rect">
            <a:avLst/>
          </a:prstGeom>
        </p:spPr>
      </p:pic>
      <p:sp>
        <p:nvSpPr>
          <p:cNvPr id="7" name="文本框 6"/>
          <p:cNvSpPr txBox="1"/>
          <p:nvPr/>
        </p:nvSpPr>
        <p:spPr>
          <a:xfrm>
            <a:off x="3077210" y="5691505"/>
            <a:ext cx="2610485" cy="2399665"/>
          </a:xfrm>
          <a:prstGeom prst="rect">
            <a:avLst/>
          </a:prstGeom>
          <a:noFill/>
        </p:spPr>
        <p:txBody>
          <a:bodyPr wrap="square" rtlCol="0">
            <a:spAutoFit/>
          </a:bodyPr>
          <a:p>
            <a:r>
              <a:rPr lang="en-US" altLang="zh-CN" sz="15000" b="1">
                <a:solidFill>
                  <a:schemeClr val="bg1"/>
                </a:solidFill>
                <a:latin typeface="汉仪大黑简" panose="02010600000101010101" charset="-122"/>
                <a:ea typeface="汉仪大黑简" panose="02010600000101010101" charset="-122"/>
              </a:rPr>
              <a:t>03</a:t>
            </a:r>
            <a:endParaRPr lang="en-US" altLang="zh-CN" sz="15000" b="1">
              <a:solidFill>
                <a:schemeClr val="bg1"/>
              </a:solidFill>
              <a:latin typeface="汉仪大黑简" panose="02010600000101010101" charset="-122"/>
              <a:ea typeface="汉仪大黑简" panose="02010600000101010101" charset="-122"/>
            </a:endParaRPr>
          </a:p>
        </p:txBody>
      </p:sp>
      <p:graphicFrame>
        <p:nvGraphicFramePr>
          <p:cNvPr id="6" name="表格 5"/>
          <p:cNvGraphicFramePr/>
          <p:nvPr>
            <p:custDataLst>
              <p:tags r:id="rId3"/>
            </p:custDataLst>
          </p:nvPr>
        </p:nvGraphicFramePr>
        <p:xfrm>
          <a:off x="551815" y="696595"/>
          <a:ext cx="4022725" cy="332740"/>
        </p:xfrm>
        <a:graphic>
          <a:graphicData uri="http://schemas.openxmlformats.org/drawingml/2006/table">
            <a:tbl>
              <a:tblPr firstRow="1" bandRow="1">
                <a:tableStyleId>{5C22544A-7EE6-4342-B048-85BDC9FD1C3A}</a:tableStyleId>
              </a:tblPr>
              <a:tblGrid>
                <a:gridCol w="4022725"/>
              </a:tblGrid>
              <a:tr h="332740">
                <a:tc>
                  <a:txBody>
                    <a:bodyPr/>
                    <a:p>
                      <a:pPr indent="0" algn="ctr">
                        <a:buNone/>
                      </a:pPr>
                      <a:r>
                        <a:rPr lang="zh-CN" sz="1800" b="0">
                          <a:solidFill>
                            <a:srgbClr val="000000"/>
                          </a:solidFill>
                          <a:latin typeface="微软雅黑" panose="020B0503020204020204" pitchFamily="34" charset="-122"/>
                          <a:ea typeface="微软雅黑" panose="020B0503020204020204" pitchFamily="34" charset="-122"/>
                        </a:rPr>
                        <a:t>报价单位：河南乐工智能科技有限公司</a:t>
                      </a:r>
                      <a:endParaRPr lang="en-US" altLang="en-US" sz="1800" b="0">
                        <a:solidFill>
                          <a:srgbClr val="000000"/>
                        </a:solidFill>
                        <a:latin typeface="微软雅黑" panose="020B0503020204020204" pitchFamily="34" charset="-122"/>
                        <a:ea typeface="微软雅黑" panose="020B0503020204020204" pitchFamily="34" charset="-122"/>
                      </a:endParaRPr>
                    </a:p>
                  </a:txBody>
                  <a:tcPr marL="12700" marR="12700" marT="12700" vert="horz" anchor="ctr" anchorCtr="0">
                    <a:lnL>
                      <a:noFill/>
                    </a:lnL>
                    <a:lnR cap="flat">
                      <a:noFill/>
                    </a:lnR>
                    <a:lnT cap="flat">
                      <a:noFill/>
                    </a:lnT>
                    <a:lnB cap="flat">
                      <a:noFill/>
                    </a:lnB>
                    <a:lnTlToBr>
                      <a:noFill/>
                    </a:lnTlToBr>
                    <a:lnBlToTr>
                      <a:noFill/>
                    </a:lnBlToTr>
                    <a:noFill/>
                  </a:tcPr>
                </a:tc>
              </a:tr>
            </a:tbl>
          </a:graphicData>
        </a:graphic>
      </p:graphicFrame>
      <p:sp>
        <p:nvSpPr>
          <p:cNvPr id="9" name="文本框 8"/>
          <p:cNvSpPr txBox="1"/>
          <p:nvPr/>
        </p:nvSpPr>
        <p:spPr>
          <a:xfrm>
            <a:off x="624205" y="1196975"/>
            <a:ext cx="3512820" cy="368300"/>
          </a:xfrm>
          <a:prstGeom prst="rect">
            <a:avLst/>
          </a:prstGeom>
          <a:noFill/>
        </p:spPr>
        <p:txBody>
          <a:bodyPr wrap="square" rtlCol="0" anchor="t">
            <a:spAutoFit/>
          </a:bodyPr>
          <a:p>
            <a:r>
              <a:rPr lang="zh-CN" altLang="en-US"/>
              <a:t>工业物联网采集网关（</a:t>
            </a:r>
            <a:r>
              <a:rPr lang="zh-CN" altLang="en-US"/>
              <a:t>采集器）：</a:t>
            </a:r>
            <a:endParaRPr lang="zh-CN" altLang="en-US"/>
          </a:p>
        </p:txBody>
      </p:sp>
      <p:sp>
        <p:nvSpPr>
          <p:cNvPr id="10" name="文本框 9"/>
          <p:cNvSpPr txBox="1"/>
          <p:nvPr/>
        </p:nvSpPr>
        <p:spPr>
          <a:xfrm>
            <a:off x="695960" y="1881505"/>
            <a:ext cx="2540000" cy="368300"/>
          </a:xfrm>
          <a:prstGeom prst="rect">
            <a:avLst/>
          </a:prstGeom>
          <a:noFill/>
        </p:spPr>
        <p:txBody>
          <a:bodyPr wrap="square" rtlCol="0" anchor="t">
            <a:spAutoFit/>
          </a:bodyPr>
          <a:p>
            <a:r>
              <a:rPr lang="zh-CN" altLang="en-US"/>
              <a:t>RGW-A102B</a:t>
            </a:r>
            <a:endParaRPr lang="zh-CN" altLang="en-US"/>
          </a:p>
        </p:txBody>
      </p:sp>
      <p:sp>
        <p:nvSpPr>
          <p:cNvPr id="11" name="文本框 10"/>
          <p:cNvSpPr txBox="1"/>
          <p:nvPr/>
        </p:nvSpPr>
        <p:spPr>
          <a:xfrm>
            <a:off x="551815" y="2565400"/>
            <a:ext cx="4099560" cy="3138170"/>
          </a:xfrm>
          <a:prstGeom prst="rect">
            <a:avLst/>
          </a:prstGeom>
          <a:noFill/>
        </p:spPr>
        <p:txBody>
          <a:bodyPr wrap="square" rtlCol="0" anchor="t">
            <a:spAutoFit/>
          </a:bodyPr>
          <a:p>
            <a:r>
              <a:rPr lang="zh-CN" altLang="en-US"/>
              <a:t>1、2路RS232/RS485串口可选；</a:t>
            </a:r>
            <a:endParaRPr lang="zh-CN" altLang="en-US"/>
          </a:p>
          <a:p>
            <a:r>
              <a:rPr lang="zh-CN" altLang="en-US"/>
              <a:t>2、1路1000M以太网接口;</a:t>
            </a:r>
            <a:endParaRPr lang="zh-CN" altLang="en-US"/>
          </a:p>
          <a:p>
            <a:r>
              <a:rPr lang="zh-CN" altLang="en-US"/>
              <a:t>3、单电源供电;</a:t>
            </a:r>
            <a:endParaRPr lang="zh-CN" altLang="en-US"/>
          </a:p>
          <a:p>
            <a:r>
              <a:rPr lang="zh-CN" altLang="en-US"/>
              <a:t>4、支持MODBUS、OPC等常用工业通讯协议采集与转发;</a:t>
            </a:r>
            <a:endParaRPr lang="zh-CN" altLang="en-US"/>
          </a:p>
          <a:p>
            <a:r>
              <a:rPr lang="zh-CN" altLang="en-US"/>
              <a:t>5、支持SQL Server、MYSQL等关系数据库转发;</a:t>
            </a:r>
            <a:endParaRPr lang="zh-CN" altLang="en-US"/>
          </a:p>
          <a:p>
            <a:r>
              <a:rPr lang="zh-CN" altLang="en-US"/>
              <a:t>6、支持HTTP、MQTT、Websocket、WebService等云采集协议;</a:t>
            </a:r>
            <a:endParaRPr lang="zh-CN" altLang="en-US"/>
          </a:p>
          <a:p>
            <a:r>
              <a:rPr lang="zh-CN" altLang="en-US"/>
              <a:t>7、工业数据采集点数容量:1000点;</a:t>
            </a:r>
            <a:endParaRPr lang="zh-CN" altLang="en-US"/>
          </a:p>
          <a:p>
            <a:endParaRPr lang="zh-CN" altLang="en-US"/>
          </a:p>
        </p:txBody>
      </p:sp>
      <p:pic>
        <p:nvPicPr>
          <p:cNvPr id="11349" name="图片 3"/>
          <p:cNvPicPr>
            <a:picLocks noChangeAspect="1"/>
          </p:cNvPicPr>
          <p:nvPr/>
        </p:nvPicPr>
        <p:blipFill>
          <a:blip r:embed="rId4"/>
          <a:stretch>
            <a:fillRect/>
          </a:stretch>
        </p:blipFill>
        <p:spPr>
          <a:xfrm>
            <a:off x="6744335" y="1341120"/>
            <a:ext cx="2936240" cy="3903980"/>
          </a:xfrm>
          <a:prstGeom prst="rect">
            <a:avLst/>
          </a:prstGeom>
          <a:noFill/>
          <a:ln w="9525">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Users\kkk\Desktop\真趣PPT模板\素材7-04.png素材7-04"/>
          <p:cNvPicPr>
            <a:picLocks noChangeAspect="1"/>
          </p:cNvPicPr>
          <p:nvPr/>
        </p:nvPicPr>
        <p:blipFill>
          <a:blip r:embed="rId1"/>
          <a:srcRect/>
          <a:stretch>
            <a:fillRect/>
          </a:stretch>
        </p:blipFill>
        <p:spPr>
          <a:xfrm>
            <a:off x="2567623" y="6093460"/>
            <a:ext cx="7251065" cy="596900"/>
          </a:xfrm>
          <a:prstGeom prst="rect">
            <a:avLst/>
          </a:prstGeom>
        </p:spPr>
      </p:pic>
      <p:pic>
        <p:nvPicPr>
          <p:cNvPr id="21" name="图片 20" descr="C:\Users\kkk\Desktop\真趣PPT模板\素材5-04.png素材5-04"/>
          <p:cNvPicPr>
            <a:picLocks noChangeAspect="1"/>
          </p:cNvPicPr>
          <p:nvPr/>
        </p:nvPicPr>
        <p:blipFill>
          <a:blip r:embed="rId2"/>
          <a:srcRect/>
          <a:stretch>
            <a:fillRect/>
          </a:stretch>
        </p:blipFill>
        <p:spPr>
          <a:xfrm>
            <a:off x="9533573" y="139065"/>
            <a:ext cx="2483485" cy="557530"/>
          </a:xfrm>
          <a:prstGeom prst="rect">
            <a:avLst/>
          </a:prstGeom>
        </p:spPr>
      </p:pic>
      <p:sp>
        <p:nvSpPr>
          <p:cNvPr id="7" name="文本框 6"/>
          <p:cNvSpPr txBox="1"/>
          <p:nvPr/>
        </p:nvSpPr>
        <p:spPr>
          <a:xfrm>
            <a:off x="3077210" y="5691505"/>
            <a:ext cx="2610485" cy="2399665"/>
          </a:xfrm>
          <a:prstGeom prst="rect">
            <a:avLst/>
          </a:prstGeom>
          <a:noFill/>
        </p:spPr>
        <p:txBody>
          <a:bodyPr wrap="square" rtlCol="0">
            <a:spAutoFit/>
          </a:bodyPr>
          <a:p>
            <a:r>
              <a:rPr lang="en-US" altLang="zh-CN" sz="15000" b="1">
                <a:solidFill>
                  <a:schemeClr val="bg1"/>
                </a:solidFill>
                <a:latin typeface="汉仪大黑简" panose="02010600000101010101" charset="-122"/>
                <a:ea typeface="汉仪大黑简" panose="02010600000101010101" charset="-122"/>
              </a:rPr>
              <a:t>03</a:t>
            </a:r>
            <a:endParaRPr lang="en-US" altLang="zh-CN" sz="15000" b="1">
              <a:solidFill>
                <a:schemeClr val="bg1"/>
              </a:solidFill>
              <a:latin typeface="汉仪大黑简" panose="02010600000101010101" charset="-122"/>
              <a:ea typeface="汉仪大黑简" panose="02010600000101010101" charset="-122"/>
            </a:endParaRPr>
          </a:p>
        </p:txBody>
      </p:sp>
      <p:graphicFrame>
        <p:nvGraphicFramePr>
          <p:cNvPr id="6" name="表格 5"/>
          <p:cNvGraphicFramePr/>
          <p:nvPr>
            <p:custDataLst>
              <p:tags r:id="rId3"/>
            </p:custDataLst>
          </p:nvPr>
        </p:nvGraphicFramePr>
        <p:xfrm>
          <a:off x="551815" y="696595"/>
          <a:ext cx="4022725" cy="332740"/>
        </p:xfrm>
        <a:graphic>
          <a:graphicData uri="http://schemas.openxmlformats.org/drawingml/2006/table">
            <a:tbl>
              <a:tblPr firstRow="1" bandRow="1">
                <a:tableStyleId>{5C22544A-7EE6-4342-B048-85BDC9FD1C3A}</a:tableStyleId>
              </a:tblPr>
              <a:tblGrid>
                <a:gridCol w="4022725"/>
              </a:tblGrid>
              <a:tr h="332740">
                <a:tc>
                  <a:txBody>
                    <a:bodyPr/>
                    <a:p>
                      <a:pPr indent="0" algn="ctr">
                        <a:buNone/>
                      </a:pPr>
                      <a:r>
                        <a:rPr lang="zh-CN" sz="1800" b="0">
                          <a:solidFill>
                            <a:srgbClr val="000000"/>
                          </a:solidFill>
                          <a:latin typeface="微软雅黑" panose="020B0503020204020204" pitchFamily="34" charset="-122"/>
                          <a:ea typeface="微软雅黑" panose="020B0503020204020204" pitchFamily="34" charset="-122"/>
                        </a:rPr>
                        <a:t>报价单位：河南乐工智能科技有限公司</a:t>
                      </a:r>
                      <a:endParaRPr lang="en-US" altLang="en-US" sz="1800" b="0">
                        <a:solidFill>
                          <a:srgbClr val="000000"/>
                        </a:solidFill>
                        <a:latin typeface="微软雅黑" panose="020B0503020204020204" pitchFamily="34" charset="-122"/>
                        <a:ea typeface="微软雅黑" panose="020B0503020204020204" pitchFamily="34" charset="-122"/>
                      </a:endParaRPr>
                    </a:p>
                  </a:txBody>
                  <a:tcPr marL="12700" marR="12700" marT="12700" vert="horz" anchor="ctr" anchorCtr="0">
                    <a:lnL>
                      <a:noFill/>
                    </a:lnL>
                    <a:lnR cap="flat">
                      <a:noFill/>
                    </a:lnR>
                    <a:lnT cap="flat">
                      <a:noFill/>
                    </a:lnT>
                    <a:lnB cap="flat">
                      <a:noFill/>
                    </a:lnB>
                    <a:lnTlToBr>
                      <a:noFill/>
                    </a:lnTlToBr>
                    <a:lnBlToTr>
                      <a:noFill/>
                    </a:lnBlToTr>
                    <a:noFill/>
                  </a:tcPr>
                </a:tc>
              </a:tr>
            </a:tbl>
          </a:graphicData>
        </a:graphic>
      </p:graphicFrame>
      <p:sp>
        <p:nvSpPr>
          <p:cNvPr id="9" name="文本框 8"/>
          <p:cNvSpPr txBox="1"/>
          <p:nvPr/>
        </p:nvSpPr>
        <p:spPr>
          <a:xfrm>
            <a:off x="624205" y="1196975"/>
            <a:ext cx="3512820" cy="368300"/>
          </a:xfrm>
          <a:prstGeom prst="rect">
            <a:avLst/>
          </a:prstGeom>
          <a:noFill/>
        </p:spPr>
        <p:txBody>
          <a:bodyPr wrap="square" rtlCol="0" anchor="t">
            <a:spAutoFit/>
          </a:bodyPr>
          <a:p>
            <a:r>
              <a:rPr lang="zh-CN" altLang="en-US"/>
              <a:t>工业物联网采集网关（</a:t>
            </a:r>
            <a:r>
              <a:rPr lang="zh-CN" altLang="en-US"/>
              <a:t>采集器）：</a:t>
            </a:r>
            <a:endParaRPr lang="zh-CN" altLang="en-US"/>
          </a:p>
        </p:txBody>
      </p:sp>
      <p:sp>
        <p:nvSpPr>
          <p:cNvPr id="10" name="文本框 9"/>
          <p:cNvSpPr txBox="1"/>
          <p:nvPr/>
        </p:nvSpPr>
        <p:spPr>
          <a:xfrm>
            <a:off x="695960" y="1881505"/>
            <a:ext cx="2540000" cy="368300"/>
          </a:xfrm>
          <a:prstGeom prst="rect">
            <a:avLst/>
          </a:prstGeom>
          <a:noFill/>
        </p:spPr>
        <p:txBody>
          <a:bodyPr wrap="square" rtlCol="0" anchor="t">
            <a:spAutoFit/>
          </a:bodyPr>
          <a:p>
            <a:r>
              <a:rPr lang="zh-CN" altLang="en-US"/>
              <a:t>RGW-A204D</a:t>
            </a:r>
            <a:endParaRPr lang="zh-CN" altLang="en-US"/>
          </a:p>
        </p:txBody>
      </p:sp>
      <p:sp>
        <p:nvSpPr>
          <p:cNvPr id="11" name="文本框 10"/>
          <p:cNvSpPr txBox="1"/>
          <p:nvPr/>
        </p:nvSpPr>
        <p:spPr>
          <a:xfrm>
            <a:off x="551815" y="2565400"/>
            <a:ext cx="4099560" cy="2861310"/>
          </a:xfrm>
          <a:prstGeom prst="rect">
            <a:avLst/>
          </a:prstGeom>
          <a:noFill/>
        </p:spPr>
        <p:txBody>
          <a:bodyPr wrap="square" rtlCol="0" anchor="t">
            <a:spAutoFit/>
          </a:bodyPr>
          <a:p>
            <a:r>
              <a:rPr lang="zh-CN" altLang="en-US"/>
              <a:t>1、4路RS232/RS485串口可选；</a:t>
            </a:r>
            <a:endParaRPr lang="zh-CN" altLang="en-US"/>
          </a:p>
          <a:p>
            <a:r>
              <a:rPr lang="zh-CN" altLang="en-US"/>
              <a:t>2、2路1000M以太网接口;</a:t>
            </a:r>
            <a:endParaRPr lang="zh-CN" altLang="en-US"/>
          </a:p>
          <a:p>
            <a:r>
              <a:rPr lang="zh-CN" altLang="en-US"/>
              <a:t>3、单电源供电;</a:t>
            </a:r>
            <a:endParaRPr lang="zh-CN" altLang="en-US"/>
          </a:p>
          <a:p>
            <a:r>
              <a:rPr lang="zh-CN" altLang="en-US"/>
              <a:t>4、支持MODBUS、OPC等常用工业通讯协议采集与转发;</a:t>
            </a:r>
            <a:endParaRPr lang="zh-CN" altLang="en-US"/>
          </a:p>
          <a:p>
            <a:r>
              <a:rPr lang="zh-CN" altLang="en-US"/>
              <a:t>5、支持SQL Server、MYSQL等关系数据库转发;</a:t>
            </a:r>
            <a:endParaRPr lang="zh-CN" altLang="en-US"/>
          </a:p>
          <a:p>
            <a:r>
              <a:rPr lang="zh-CN" altLang="en-US"/>
              <a:t>6、支持HTTP、MQTT、Websocket、WebService等云采集协议;</a:t>
            </a:r>
            <a:endParaRPr lang="zh-CN" altLang="en-US"/>
          </a:p>
          <a:p>
            <a:r>
              <a:rPr lang="zh-CN" altLang="en-US"/>
              <a:t>7、工业数据采集点数容量:3000点;</a:t>
            </a:r>
            <a:endParaRPr lang="zh-CN" altLang="en-US"/>
          </a:p>
        </p:txBody>
      </p:sp>
      <p:pic>
        <p:nvPicPr>
          <p:cNvPr id="11348" name="图片 2"/>
          <p:cNvPicPr>
            <a:picLocks noChangeAspect="1"/>
          </p:cNvPicPr>
          <p:nvPr/>
        </p:nvPicPr>
        <p:blipFill>
          <a:blip r:embed="rId4"/>
          <a:stretch>
            <a:fillRect/>
          </a:stretch>
        </p:blipFill>
        <p:spPr>
          <a:xfrm>
            <a:off x="6311900" y="928370"/>
            <a:ext cx="3260090" cy="4933315"/>
          </a:xfrm>
          <a:prstGeom prst="rect">
            <a:avLst/>
          </a:prstGeom>
          <a:noFill/>
          <a:ln w="9525">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04545" y="982980"/>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pic>
        <p:nvPicPr>
          <p:cNvPr id="6" name="图片 5" descr="C:\Users\kkk\Desktop\真趣PPT模板\素材4-04.png素材4-04"/>
          <p:cNvPicPr>
            <a:picLocks noChangeAspect="1"/>
          </p:cNvPicPr>
          <p:nvPr/>
        </p:nvPicPr>
        <p:blipFill>
          <a:blip r:embed="rId127"/>
          <a:srcRect/>
          <a:stretch>
            <a:fillRect/>
          </a:stretch>
        </p:blipFill>
        <p:spPr>
          <a:xfrm>
            <a:off x="1186498" y="-31750"/>
            <a:ext cx="3142615" cy="6925310"/>
          </a:xfrm>
          <a:prstGeom prst="rect">
            <a:avLst/>
          </a:prstGeom>
        </p:spPr>
      </p:pic>
      <p:sp>
        <p:nvSpPr>
          <p:cNvPr id="3" name="文本框 2"/>
          <p:cNvSpPr txBox="1"/>
          <p:nvPr/>
        </p:nvSpPr>
        <p:spPr>
          <a:xfrm>
            <a:off x="1607820" y="4443730"/>
            <a:ext cx="4062730" cy="2399665"/>
          </a:xfrm>
          <a:prstGeom prst="rect">
            <a:avLst/>
          </a:prstGeom>
          <a:noFill/>
        </p:spPr>
        <p:txBody>
          <a:bodyPr wrap="square" rtlCol="0">
            <a:spAutoFit/>
          </a:bodyPr>
          <a:p>
            <a:r>
              <a:rPr lang="en-US" altLang="zh-CN" sz="15000" b="1">
                <a:solidFill>
                  <a:schemeClr val="bg1"/>
                </a:solidFill>
                <a:latin typeface="汉仪大黑简" panose="02010600000101010101" charset="-122"/>
                <a:ea typeface="汉仪大黑简" panose="02010600000101010101" charset="-122"/>
              </a:rPr>
              <a:t>04</a:t>
            </a:r>
            <a:endParaRPr lang="en-US" altLang="zh-CN" sz="15000" b="1">
              <a:solidFill>
                <a:schemeClr val="bg1"/>
              </a:solidFill>
              <a:latin typeface="汉仪大黑简" panose="02010600000101010101" charset="-122"/>
              <a:ea typeface="汉仪大黑简" panose="02010600000101010101" charset="-122"/>
            </a:endParaRPr>
          </a:p>
        </p:txBody>
      </p:sp>
      <p:sp>
        <p:nvSpPr>
          <p:cNvPr id="20" name="文本框 19"/>
          <p:cNvSpPr txBox="1"/>
          <p:nvPr/>
        </p:nvSpPr>
        <p:spPr>
          <a:xfrm>
            <a:off x="1946275" y="1224280"/>
            <a:ext cx="1926590" cy="645160"/>
          </a:xfrm>
          <a:prstGeom prst="rect">
            <a:avLst/>
          </a:prstGeom>
          <a:noFill/>
        </p:spPr>
        <p:txBody>
          <a:bodyPr wrap="square" rtlCol="0">
            <a:spAutoFit/>
          </a:bodyPr>
          <a:p>
            <a:pPr algn="l" fontAlgn="t"/>
            <a:r>
              <a:rPr lang="en-US" altLang="zh-CN" sz="3600" b="1">
                <a:solidFill>
                  <a:schemeClr val="bg1"/>
                </a:solidFill>
              </a:rPr>
              <a:t>FOUR</a:t>
            </a:r>
            <a:endParaRPr lang="en-US" altLang="zh-CN" sz="3600" b="1">
              <a:solidFill>
                <a:schemeClr val="bg1"/>
              </a:solidFill>
            </a:endParaRPr>
          </a:p>
        </p:txBody>
      </p:sp>
      <p:sp>
        <p:nvSpPr>
          <p:cNvPr id="23" name="文本框 22"/>
          <p:cNvSpPr txBox="1"/>
          <p:nvPr/>
        </p:nvSpPr>
        <p:spPr>
          <a:xfrm>
            <a:off x="5231765" y="3209290"/>
            <a:ext cx="2240280" cy="368300"/>
          </a:xfrm>
          <a:prstGeom prst="rect">
            <a:avLst/>
          </a:prstGeom>
          <a:noFill/>
        </p:spPr>
        <p:txBody>
          <a:bodyPr wrap="none" rtlCol="0" anchor="t">
            <a:spAutoFit/>
          </a:bodyPr>
          <a:p>
            <a:pPr algn="l"/>
            <a:r>
              <a:rPr lang="zh-CN" altLang="en-US" b="1">
                <a:sym typeface="+mn-ea"/>
              </a:rPr>
              <a:t>力控组态软件的架构</a:t>
            </a:r>
            <a:endParaRPr lang="zh-CN" altLang="en-US" b="1">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17245" y="973455"/>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sp>
        <p:nvSpPr>
          <p:cNvPr id="3" name="文本框 2"/>
          <p:cNvSpPr txBox="1"/>
          <p:nvPr/>
        </p:nvSpPr>
        <p:spPr>
          <a:xfrm>
            <a:off x="768350" y="837565"/>
            <a:ext cx="5080635" cy="368300"/>
          </a:xfrm>
          <a:prstGeom prst="rect">
            <a:avLst/>
          </a:prstGeom>
          <a:noFill/>
        </p:spPr>
        <p:txBody>
          <a:bodyPr wrap="square" rtlCol="0" anchor="t">
            <a:spAutoFit/>
          </a:bodyPr>
          <a:p>
            <a:r>
              <a:rPr lang="zh-CN" altLang="en-US"/>
              <a:t>力控组态软件主要由IO、DB和VIEW三部分构成：</a:t>
            </a:r>
            <a:endParaRPr lang="zh-CN" altLang="en-US"/>
          </a:p>
        </p:txBody>
      </p:sp>
      <p:sp>
        <p:nvSpPr>
          <p:cNvPr id="6" name="文本框 5"/>
          <p:cNvSpPr txBox="1"/>
          <p:nvPr/>
        </p:nvSpPr>
        <p:spPr>
          <a:xfrm>
            <a:off x="768350" y="1838325"/>
            <a:ext cx="6654800" cy="922020"/>
          </a:xfrm>
          <a:prstGeom prst="rect">
            <a:avLst/>
          </a:prstGeom>
          <a:noFill/>
        </p:spPr>
        <p:txBody>
          <a:bodyPr wrap="square" rtlCol="0" anchor="t">
            <a:spAutoFit/>
          </a:bodyPr>
          <a:p>
            <a:r>
              <a:rPr lang="zh-CN" altLang="en-US"/>
              <a:t>IO-IoMonitor：是软件与外部硬件设备、外部系 统或者程序沟通的主要桥梁，简单说就是负责与 外部硬件设备或者系统通信，进行收发报文、报 文验证、数据解析和提交的功能；</a:t>
            </a:r>
            <a:endParaRPr lang="zh-CN" altLang="en-US"/>
          </a:p>
        </p:txBody>
      </p:sp>
      <p:sp>
        <p:nvSpPr>
          <p:cNvPr id="20" name="文本框 19"/>
          <p:cNvSpPr txBox="1"/>
          <p:nvPr/>
        </p:nvSpPr>
        <p:spPr>
          <a:xfrm>
            <a:off x="716915" y="3488690"/>
            <a:ext cx="6758305" cy="2030095"/>
          </a:xfrm>
          <a:prstGeom prst="rect">
            <a:avLst/>
          </a:prstGeom>
          <a:noFill/>
        </p:spPr>
        <p:txBody>
          <a:bodyPr wrap="square" rtlCol="0" anchor="t">
            <a:spAutoFit/>
          </a:bodyPr>
          <a:p>
            <a:r>
              <a:rPr lang="zh-CN" altLang="en-US"/>
              <a:t>IO-IoMonitor：可以理解为一个容器，里面装载了当前工程用得到的驱动 （包括各种PLC、仪表、传感器、modbus等驱动）、数据采集的参数配置、 数据的类型（开关量、模拟量、8位、16位、32位、有符号无符号浮点型 等）、数据解析的方法等等。有了数据采集参数的配置参数，IO才能知道需 要采集什么数据、有了驱动才能知道报文怎么发、有了数据解析方法才能知 道收到的报文怎么解析；</a:t>
            </a:r>
            <a:endParaRPr lang="zh-CN" altLang="en-US"/>
          </a:p>
        </p:txBody>
      </p:sp>
      <p:pic>
        <p:nvPicPr>
          <p:cNvPr id="23" name="图片 5"/>
          <p:cNvPicPr>
            <a:picLocks noChangeAspect="1"/>
          </p:cNvPicPr>
          <p:nvPr/>
        </p:nvPicPr>
        <p:blipFill>
          <a:blip r:embed="rId127"/>
          <a:stretch>
            <a:fillRect/>
          </a:stretch>
        </p:blipFill>
        <p:spPr>
          <a:xfrm>
            <a:off x="7996555" y="1311275"/>
            <a:ext cx="3310255" cy="416687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17245" y="973455"/>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sp>
        <p:nvSpPr>
          <p:cNvPr id="3" name="文本框 2"/>
          <p:cNvSpPr txBox="1"/>
          <p:nvPr/>
        </p:nvSpPr>
        <p:spPr>
          <a:xfrm>
            <a:off x="655955" y="883285"/>
            <a:ext cx="6611620" cy="645160"/>
          </a:xfrm>
          <a:prstGeom prst="rect">
            <a:avLst/>
          </a:prstGeom>
          <a:noFill/>
        </p:spPr>
        <p:txBody>
          <a:bodyPr wrap="square" rtlCol="0" anchor="t">
            <a:spAutoFit/>
          </a:bodyPr>
          <a:p>
            <a:r>
              <a:rPr lang="zh-CN" altLang="en-US"/>
              <a:t>DB-数据库：数据管理仓库，简单说就是存放IO 解析提交的数据、为VIEW界面提供数据支撑的核 心部分；</a:t>
            </a:r>
            <a:endParaRPr lang="zh-CN" altLang="en-US"/>
          </a:p>
        </p:txBody>
      </p:sp>
      <p:pic>
        <p:nvPicPr>
          <p:cNvPr id="6" name="图片 5"/>
          <p:cNvPicPr>
            <a:picLocks noChangeAspect="1"/>
          </p:cNvPicPr>
          <p:nvPr/>
        </p:nvPicPr>
        <p:blipFill>
          <a:blip r:embed="rId127"/>
          <a:stretch>
            <a:fillRect/>
          </a:stretch>
        </p:blipFill>
        <p:spPr>
          <a:xfrm>
            <a:off x="4937125" y="1483995"/>
            <a:ext cx="6923405" cy="4693920"/>
          </a:xfrm>
          <a:prstGeom prst="rect">
            <a:avLst/>
          </a:prstGeom>
        </p:spPr>
      </p:pic>
      <p:sp>
        <p:nvSpPr>
          <p:cNvPr id="20" name="文本框 19"/>
          <p:cNvSpPr txBox="1"/>
          <p:nvPr/>
        </p:nvSpPr>
        <p:spPr>
          <a:xfrm>
            <a:off x="768350" y="2068830"/>
            <a:ext cx="4237355" cy="2584450"/>
          </a:xfrm>
          <a:prstGeom prst="rect">
            <a:avLst/>
          </a:prstGeom>
          <a:noFill/>
        </p:spPr>
        <p:txBody>
          <a:bodyPr wrap="square" rtlCol="0" anchor="t">
            <a:spAutoFit/>
          </a:bodyPr>
          <a:p>
            <a:r>
              <a:rPr lang="zh-CN" altLang="en-US"/>
              <a:t>DB-数据库：可以理解一个大仓库，主要分为两部分，一是存放的是所有数 据的当前实时值，随着IO每次提交新的数据就把原有的点位的数据覆盖掉，； 另一部分是按照设置定时或者数据变化的条件把数据的实时值配上时间戳打包存放，以备以后历史报表、历史曲线查询。另外，数据库附带的有报警、 量程变换，提供数据接口等其他功能；</a:t>
            </a:r>
            <a:endParaRPr lang="zh-CN"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17245" y="973455"/>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pic>
        <p:nvPicPr>
          <p:cNvPr id="3" name="图片 2"/>
          <p:cNvPicPr>
            <a:picLocks noChangeAspect="1"/>
          </p:cNvPicPr>
          <p:nvPr/>
        </p:nvPicPr>
        <p:blipFill>
          <a:blip r:embed="rId127"/>
          <a:stretch>
            <a:fillRect/>
          </a:stretch>
        </p:blipFill>
        <p:spPr>
          <a:xfrm>
            <a:off x="5591810" y="621030"/>
            <a:ext cx="6650355" cy="4692015"/>
          </a:xfrm>
          <a:prstGeom prst="rect">
            <a:avLst/>
          </a:prstGeom>
        </p:spPr>
      </p:pic>
      <p:sp>
        <p:nvSpPr>
          <p:cNvPr id="6" name="文本框 5"/>
          <p:cNvSpPr txBox="1"/>
          <p:nvPr/>
        </p:nvSpPr>
        <p:spPr>
          <a:xfrm>
            <a:off x="551815" y="572135"/>
            <a:ext cx="5199380" cy="1198880"/>
          </a:xfrm>
          <a:prstGeom prst="rect">
            <a:avLst/>
          </a:prstGeom>
          <a:noFill/>
        </p:spPr>
        <p:txBody>
          <a:bodyPr wrap="square" rtlCol="0" anchor="t">
            <a:spAutoFit/>
          </a:bodyPr>
          <a:p>
            <a:r>
              <a:rPr lang="zh-CN" altLang="en-US"/>
              <a:t>VIEW-运行界面：是人机交互的前台展示，展示 数据、流程图、曲线报表报警等功能，简单说就 是给人看的界面，能够一目了然的看到数据、流 程、各种图形；</a:t>
            </a:r>
            <a:endParaRPr lang="zh-CN" altLang="en-US"/>
          </a:p>
        </p:txBody>
      </p:sp>
      <p:sp>
        <p:nvSpPr>
          <p:cNvPr id="20" name="文本框 19"/>
          <p:cNvSpPr txBox="1"/>
          <p:nvPr/>
        </p:nvSpPr>
        <p:spPr>
          <a:xfrm>
            <a:off x="568325" y="2475230"/>
            <a:ext cx="4690745" cy="1476375"/>
          </a:xfrm>
          <a:prstGeom prst="rect">
            <a:avLst/>
          </a:prstGeom>
          <a:noFill/>
        </p:spPr>
        <p:txBody>
          <a:bodyPr wrap="square" rtlCol="0" anchor="t">
            <a:spAutoFit/>
          </a:bodyPr>
          <a:p>
            <a:endParaRPr lang="zh-CN" altLang="en-US"/>
          </a:p>
          <a:p>
            <a:r>
              <a:rPr lang="zh-CN" altLang="en-US"/>
              <a:t>VIEW-运行界面：容易理解，就是给人看的界面，可以看可以操作，流程图、 曲线、报表报警等功能，从DB里获取实时数据、历史数据、报警等等内容；</a:t>
            </a:r>
            <a:endParaRPr lang="zh-CN" altLang="en-US"/>
          </a:p>
        </p:txBody>
      </p:sp>
      <p:sp>
        <p:nvSpPr>
          <p:cNvPr id="24" name="文本框 23"/>
          <p:cNvSpPr txBox="1"/>
          <p:nvPr/>
        </p:nvSpPr>
        <p:spPr>
          <a:xfrm>
            <a:off x="568325" y="4437380"/>
            <a:ext cx="4855845" cy="1753235"/>
          </a:xfrm>
          <a:prstGeom prst="rect">
            <a:avLst/>
          </a:prstGeom>
          <a:noFill/>
        </p:spPr>
        <p:txBody>
          <a:bodyPr wrap="square" rtlCol="0" anchor="t">
            <a:spAutoFit/>
          </a:bodyPr>
          <a:p>
            <a:r>
              <a:rPr lang="zh-CN" altLang="en-US"/>
              <a:t>以上就是力控软件的三层结构，适用于力控所有的scada软件，包含FC系列、EF系列、pSpace等。 另外，扩展组建是指OPCserver、dataserver、commserver、httpsvr等功能组件，主要是满足与其他系统 数据交互等特殊功能的组件，这些组件主要直接对接数据库-DB。</a:t>
            </a:r>
            <a:endParaRPr lang="zh-CN"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36930" y="942340"/>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sp>
        <p:nvSpPr>
          <p:cNvPr id="3" name="文本框 2"/>
          <p:cNvSpPr txBox="1"/>
          <p:nvPr/>
        </p:nvSpPr>
        <p:spPr>
          <a:xfrm>
            <a:off x="1607820" y="4443730"/>
            <a:ext cx="4062730" cy="2399665"/>
          </a:xfrm>
          <a:prstGeom prst="rect">
            <a:avLst/>
          </a:prstGeom>
          <a:noFill/>
        </p:spPr>
        <p:txBody>
          <a:bodyPr wrap="square" rtlCol="0">
            <a:spAutoFit/>
          </a:bodyPr>
          <a:p>
            <a:r>
              <a:rPr lang="en-US" altLang="zh-CN" sz="15000" b="1">
                <a:solidFill>
                  <a:schemeClr val="bg1"/>
                </a:solidFill>
                <a:latin typeface="汉仪大黑简" panose="02010600000101010101" charset="-122"/>
                <a:ea typeface="汉仪大黑简" panose="02010600000101010101" charset="-122"/>
              </a:rPr>
              <a:t>04</a:t>
            </a:r>
            <a:endParaRPr lang="en-US" altLang="zh-CN" sz="15000" b="1">
              <a:solidFill>
                <a:schemeClr val="bg1"/>
              </a:solidFill>
              <a:latin typeface="汉仪大黑简" panose="02010600000101010101" charset="-122"/>
              <a:ea typeface="汉仪大黑简" panose="02010600000101010101" charset="-122"/>
            </a:endParaRPr>
          </a:p>
        </p:txBody>
      </p:sp>
      <p:sp>
        <p:nvSpPr>
          <p:cNvPr id="20" name="文本框 19"/>
          <p:cNvSpPr txBox="1"/>
          <p:nvPr/>
        </p:nvSpPr>
        <p:spPr>
          <a:xfrm>
            <a:off x="1946275" y="1224280"/>
            <a:ext cx="1926590" cy="645160"/>
          </a:xfrm>
          <a:prstGeom prst="rect">
            <a:avLst/>
          </a:prstGeom>
          <a:noFill/>
        </p:spPr>
        <p:txBody>
          <a:bodyPr wrap="square" rtlCol="0">
            <a:spAutoFit/>
          </a:bodyPr>
          <a:p>
            <a:pPr fontAlgn="t"/>
            <a:r>
              <a:rPr lang="en-US" altLang="zh-CN" sz="3600" b="1">
                <a:solidFill>
                  <a:schemeClr val="bg1"/>
                </a:solidFill>
              </a:rPr>
              <a:t>FOUR</a:t>
            </a:r>
            <a:endParaRPr lang="en-US" altLang="zh-CN" sz="3600" b="1">
              <a:solidFill>
                <a:schemeClr val="bg1"/>
              </a:solidFill>
            </a:endParaRPr>
          </a:p>
        </p:txBody>
      </p:sp>
      <p:sp>
        <p:nvSpPr>
          <p:cNvPr id="23" name="文本框 22"/>
          <p:cNvSpPr txBox="1"/>
          <p:nvPr/>
        </p:nvSpPr>
        <p:spPr>
          <a:xfrm>
            <a:off x="5231765" y="3209290"/>
            <a:ext cx="3154680" cy="1198880"/>
          </a:xfrm>
          <a:prstGeom prst="rect">
            <a:avLst/>
          </a:prstGeom>
          <a:noFill/>
        </p:spPr>
        <p:txBody>
          <a:bodyPr wrap="none" rtlCol="0" anchor="t">
            <a:spAutoFit/>
          </a:bodyPr>
          <a:p>
            <a:pPr algn="l"/>
            <a:r>
              <a:rPr lang="zh-CN" altLang="en-US" b="1">
                <a:sym typeface="+mn-ea"/>
              </a:rPr>
              <a:t>组态软件数据转发的几种方法</a:t>
            </a:r>
            <a:endParaRPr lang="zh-CN" altLang="en-US" b="1"/>
          </a:p>
          <a:p>
            <a:pPr algn="l"/>
            <a:endParaRPr lang="zh-CN" altLang="en-US" b="1"/>
          </a:p>
          <a:p>
            <a:pPr algn="l"/>
            <a:endParaRPr lang="zh-CN" altLang="en-US" b="1"/>
          </a:p>
          <a:p>
            <a:endParaRPr lang="zh-CN" altLang="en-US" b="1">
              <a:sym typeface="+mn-ea"/>
            </a:endParaRPr>
          </a:p>
        </p:txBody>
      </p:sp>
      <p:pic>
        <p:nvPicPr>
          <p:cNvPr id="6" name="图片 5" descr="C:\Users\kkk\Desktop\真趣PPT模板\素材4-04.png素材4-04"/>
          <p:cNvPicPr>
            <a:picLocks noChangeAspect="1"/>
          </p:cNvPicPr>
          <p:nvPr/>
        </p:nvPicPr>
        <p:blipFill>
          <a:blip r:embed="rId127"/>
          <a:srcRect/>
          <a:stretch>
            <a:fillRect/>
          </a:stretch>
        </p:blipFill>
        <p:spPr>
          <a:xfrm>
            <a:off x="1199833" y="-33655"/>
            <a:ext cx="3142615" cy="6925310"/>
          </a:xfrm>
          <a:prstGeom prst="rect">
            <a:avLst/>
          </a:prstGeom>
        </p:spPr>
      </p:pic>
      <p:sp>
        <p:nvSpPr>
          <p:cNvPr id="24" name="文本框 23"/>
          <p:cNvSpPr txBox="1"/>
          <p:nvPr/>
        </p:nvSpPr>
        <p:spPr>
          <a:xfrm>
            <a:off x="2073275" y="1351280"/>
            <a:ext cx="1926590" cy="645160"/>
          </a:xfrm>
          <a:prstGeom prst="rect">
            <a:avLst/>
          </a:prstGeom>
          <a:noFill/>
        </p:spPr>
        <p:txBody>
          <a:bodyPr wrap="square" rtlCol="0">
            <a:spAutoFit/>
          </a:bodyPr>
          <a:p>
            <a:pPr fontAlgn="t"/>
            <a:r>
              <a:rPr lang="en-US" altLang="zh-CN" sz="3600" b="1">
                <a:solidFill>
                  <a:schemeClr val="bg1"/>
                </a:solidFill>
              </a:rPr>
              <a:t>FIVE</a:t>
            </a:r>
            <a:endParaRPr lang="en-US" altLang="zh-CN" sz="3600" b="1">
              <a:solidFill>
                <a:schemeClr val="bg1"/>
              </a:solidFill>
            </a:endParaRPr>
          </a:p>
        </p:txBody>
      </p:sp>
      <p:sp>
        <p:nvSpPr>
          <p:cNvPr id="25" name="文本框 24"/>
          <p:cNvSpPr txBox="1"/>
          <p:nvPr/>
        </p:nvSpPr>
        <p:spPr>
          <a:xfrm>
            <a:off x="1734820" y="4570730"/>
            <a:ext cx="4062730" cy="2399665"/>
          </a:xfrm>
          <a:prstGeom prst="rect">
            <a:avLst/>
          </a:prstGeom>
          <a:noFill/>
        </p:spPr>
        <p:txBody>
          <a:bodyPr wrap="square" rtlCol="0">
            <a:spAutoFit/>
          </a:bodyPr>
          <a:p>
            <a:r>
              <a:rPr lang="en-US" altLang="zh-CN" sz="15000" b="1">
                <a:solidFill>
                  <a:schemeClr val="bg1"/>
                </a:solidFill>
                <a:latin typeface="汉仪大黑简" panose="02010600000101010101" charset="-122"/>
                <a:ea typeface="汉仪大黑简" panose="02010600000101010101" charset="-122"/>
              </a:rPr>
              <a:t>05</a:t>
            </a:r>
            <a:endParaRPr lang="en-US" altLang="zh-CN" sz="15000" b="1">
              <a:solidFill>
                <a:schemeClr val="bg1"/>
              </a:solidFill>
              <a:latin typeface="汉仪大黑简" panose="02010600000101010101" charset="-122"/>
              <a:ea typeface="汉仪大黑简" panose="02010600000101010101" charset="-122"/>
            </a:endParaRPr>
          </a:p>
        </p:txBody>
      </p:sp>
      <p:sp>
        <p:nvSpPr>
          <p:cNvPr id="27" name="文本框 26"/>
          <p:cNvSpPr txBox="1"/>
          <p:nvPr/>
        </p:nvSpPr>
        <p:spPr>
          <a:xfrm>
            <a:off x="5304155" y="4054475"/>
            <a:ext cx="6247130" cy="1476375"/>
          </a:xfrm>
          <a:prstGeom prst="rect">
            <a:avLst/>
          </a:prstGeom>
          <a:noFill/>
        </p:spPr>
        <p:txBody>
          <a:bodyPr wrap="square" rtlCol="0" anchor="t">
            <a:spAutoFit/>
          </a:bodyPr>
          <a:p>
            <a:endParaRPr lang="zh-CN" altLang="en-US"/>
          </a:p>
          <a:p>
            <a:r>
              <a:rPr lang="en-US" altLang="zh-CN"/>
              <a:t>        </a:t>
            </a:r>
            <a:r>
              <a:rPr lang="zh-CN" altLang="en-US"/>
              <a:t>真趣重大危险源监测点数据由物联网主机(或其他替代程序)采集并存入信息化平台数据表中，信息化平台通过程序读取数据表的数据，展示在监测中心大屏或监测点趋势图表中。</a:t>
            </a:r>
            <a:endParaRPr lang="zh-CN" alt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矩形 7"/>
          <p:cNvSpPr/>
          <p:nvPr/>
        </p:nvSpPr>
        <p:spPr>
          <a:xfrm rot="10800000">
            <a:off x="323850" y="368300"/>
            <a:ext cx="11544300" cy="6178550"/>
          </a:xfrm>
          <a:prstGeom prst="rect">
            <a:avLst/>
          </a:prstGeom>
          <a:solidFill>
            <a:schemeClr val="bg1">
              <a:lumMod val="95000"/>
            </a:schemeClr>
          </a:solidFill>
          <a:ln>
            <a:noFill/>
          </a:ln>
        </p:spPr>
        <p:style>
          <a:lnRef idx="1">
            <a:schemeClr val="dk1"/>
          </a:lnRef>
          <a:fillRef idx="2">
            <a:schemeClr val="dk1"/>
          </a:fillRef>
          <a:effectRef idx="1">
            <a:schemeClr val="dk1"/>
          </a:effectRef>
          <a:fontRef idx="minor">
            <a:schemeClr val="dk1"/>
          </a:fontRef>
        </p:style>
        <p:txBody>
          <a:bodyPr rtlCol="0" anchor="ctr"/>
          <a:p>
            <a:pPr algn="ctr"/>
            <a:endParaRPr lang="zh-CN" altLang="en-US"/>
          </a:p>
        </p:txBody>
      </p:sp>
      <p:pic>
        <p:nvPicPr>
          <p:cNvPr id="7" name="图片 6" descr="C:\Users\kkk\Desktop\真趣PPT模板\素材3-04.png素材3-04"/>
          <p:cNvPicPr>
            <a:picLocks noChangeAspect="1"/>
          </p:cNvPicPr>
          <p:nvPr/>
        </p:nvPicPr>
        <p:blipFill>
          <a:blip r:embed="rId1"/>
          <a:srcRect/>
          <a:stretch>
            <a:fillRect/>
          </a:stretch>
        </p:blipFill>
        <p:spPr>
          <a:xfrm>
            <a:off x="5661660" y="376555"/>
            <a:ext cx="6174740" cy="6181725"/>
          </a:xfrm>
          <a:prstGeom prst="rect">
            <a:avLst/>
          </a:prstGeom>
        </p:spPr>
      </p:pic>
      <p:grpSp>
        <p:nvGrpSpPr>
          <p:cNvPr id="74" name="组合 73"/>
          <p:cNvGrpSpPr/>
          <p:nvPr/>
        </p:nvGrpSpPr>
        <p:grpSpPr>
          <a:xfrm>
            <a:off x="4439920" y="830580"/>
            <a:ext cx="2787650" cy="5147945"/>
            <a:chOff x="11921" y="1135"/>
            <a:chExt cx="4390" cy="8107"/>
          </a:xfrm>
        </p:grpSpPr>
        <p:grpSp>
          <p:nvGrpSpPr>
            <p:cNvPr id="25" name="组合 24"/>
            <p:cNvGrpSpPr/>
            <p:nvPr/>
          </p:nvGrpSpPr>
          <p:grpSpPr>
            <a:xfrm>
              <a:off x="11921" y="1135"/>
              <a:ext cx="4390" cy="2503"/>
              <a:chOff x="1249" y="1708"/>
              <a:chExt cx="4390" cy="2503"/>
            </a:xfrm>
          </p:grpSpPr>
          <p:sp>
            <p:nvSpPr>
              <p:cNvPr id="26" name="标题 3"/>
              <p:cNvSpPr>
                <a:spLocks noGrp="1"/>
              </p:cNvSpPr>
              <p:nvPr/>
            </p:nvSpPr>
            <p:spPr>
              <a:xfrm>
                <a:off x="1249" y="1708"/>
                <a:ext cx="3899" cy="2029"/>
              </a:xfrm>
              <a:prstGeom prst="rect">
                <a:avLst/>
              </a:prstGeom>
            </p:spPr>
            <p:txBody>
              <a:bodyPr vert="horz" lIns="90000" tIns="46800" rIns="90000" bIns="46800" rtlCol="0" anchor="ctr" anchorCtr="0">
                <a:normAutofit/>
              </a:bodyPr>
              <a:lstStyle>
                <a:lvl1pPr marL="0" marR="0" algn="l" defTabSz="914400" rtl="0" eaLnBrk="1" fontAlgn="auto" latinLnBrk="0" hangingPunct="1">
                  <a:lnSpc>
                    <a:spcPct val="100000"/>
                  </a:lnSpc>
                  <a:spcBef>
                    <a:spcPct val="0"/>
                  </a:spcBef>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r>
                  <a:rPr lang="en-US" altLang="zh-CN" sz="2800">
                    <a:solidFill>
                      <a:srgbClr val="D8330E"/>
                    </a:solidFill>
                  </a:rPr>
                  <a:t>05</a:t>
                </a:r>
                <a:endParaRPr lang="en-US" altLang="zh-CN" sz="2800">
                  <a:solidFill>
                    <a:srgbClr val="D8330E"/>
                  </a:solidFill>
                </a:endParaRPr>
              </a:p>
            </p:txBody>
          </p:sp>
          <p:sp>
            <p:nvSpPr>
              <p:cNvPr id="27" name="文本框 26"/>
              <p:cNvSpPr txBox="1"/>
              <p:nvPr/>
            </p:nvSpPr>
            <p:spPr>
              <a:xfrm>
                <a:off x="1249" y="3389"/>
                <a:ext cx="4390" cy="822"/>
              </a:xfrm>
              <a:prstGeom prst="rect">
                <a:avLst/>
              </a:prstGeom>
              <a:noFill/>
            </p:spPr>
            <p:txBody>
              <a:bodyPr wrap="square" rtlCol="0">
                <a:spAutoFit/>
              </a:bodyPr>
              <a:p>
                <a:pPr algn="l"/>
                <a:r>
                  <a:rPr lang="zh-CN" altLang="en-US" sz="1400" b="1">
                    <a:sym typeface="+mn-ea"/>
                  </a:rPr>
                  <a:t>组态</a:t>
                </a:r>
                <a:r>
                  <a:rPr lang="zh-CN" altLang="en-US" sz="1400" b="1">
                    <a:sym typeface="+mn-ea"/>
                  </a:rPr>
                  <a:t>软件数据转发的几种方法</a:t>
                </a:r>
                <a:endParaRPr lang="zh-CN" altLang="en-US" sz="1400" b="1"/>
              </a:p>
              <a:p>
                <a:pPr algn="l"/>
                <a:endParaRPr lang="zh-CN" altLang="en-US" sz="1400" b="1"/>
              </a:p>
            </p:txBody>
          </p:sp>
        </p:grpSp>
        <p:grpSp>
          <p:nvGrpSpPr>
            <p:cNvPr id="65" name="组合 64"/>
            <p:cNvGrpSpPr/>
            <p:nvPr/>
          </p:nvGrpSpPr>
          <p:grpSpPr>
            <a:xfrm>
              <a:off x="11921" y="3251"/>
              <a:ext cx="4390" cy="2029"/>
              <a:chOff x="1249" y="1980"/>
              <a:chExt cx="4390" cy="2029"/>
            </a:xfrm>
          </p:grpSpPr>
          <p:sp>
            <p:nvSpPr>
              <p:cNvPr id="66" name="标题 3"/>
              <p:cNvSpPr>
                <a:spLocks noGrp="1"/>
              </p:cNvSpPr>
              <p:nvPr/>
            </p:nvSpPr>
            <p:spPr>
              <a:xfrm>
                <a:off x="1249" y="1980"/>
                <a:ext cx="3899" cy="2029"/>
              </a:xfrm>
              <a:prstGeom prst="rect">
                <a:avLst/>
              </a:prstGeom>
            </p:spPr>
            <p:txBody>
              <a:bodyPr vert="horz" lIns="90000" tIns="46800" rIns="90000" bIns="46800" rtlCol="0" anchor="ctr" anchorCtr="0">
                <a:normAutofit/>
              </a:bodyPr>
              <a:lstStyle>
                <a:lvl1pPr marL="0" marR="0" algn="l" defTabSz="914400" rtl="0" eaLnBrk="1" fontAlgn="auto" latinLnBrk="0" hangingPunct="1">
                  <a:lnSpc>
                    <a:spcPct val="100000"/>
                  </a:lnSpc>
                  <a:spcBef>
                    <a:spcPct val="0"/>
                  </a:spcBef>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r>
                  <a:rPr lang="en-US" altLang="zh-CN" sz="2800">
                    <a:solidFill>
                      <a:srgbClr val="D8330E"/>
                    </a:solidFill>
                  </a:rPr>
                  <a:t>06</a:t>
                </a:r>
                <a:endParaRPr lang="en-US" altLang="zh-CN" sz="2800">
                  <a:solidFill>
                    <a:srgbClr val="D8330E"/>
                  </a:solidFill>
                </a:endParaRPr>
              </a:p>
            </p:txBody>
          </p:sp>
          <p:sp>
            <p:nvSpPr>
              <p:cNvPr id="67" name="文本框 66"/>
              <p:cNvSpPr txBox="1"/>
              <p:nvPr/>
            </p:nvSpPr>
            <p:spPr>
              <a:xfrm>
                <a:off x="1249" y="3389"/>
                <a:ext cx="4390" cy="483"/>
              </a:xfrm>
              <a:prstGeom prst="rect">
                <a:avLst/>
              </a:prstGeom>
              <a:noFill/>
            </p:spPr>
            <p:txBody>
              <a:bodyPr wrap="square" rtlCol="0">
                <a:spAutoFit/>
              </a:bodyPr>
              <a:p>
                <a:pPr algn="l"/>
                <a:r>
                  <a:rPr lang="zh-CN" altLang="en-US" sz="1400" b="1"/>
                  <a:t>实际项目经验</a:t>
                </a:r>
                <a:r>
                  <a:rPr lang="zh-CN" altLang="en-US" sz="1400" b="1"/>
                  <a:t>分享</a:t>
                </a:r>
                <a:endParaRPr lang="zh-CN" altLang="en-US" sz="1400" b="1"/>
              </a:p>
            </p:txBody>
          </p:sp>
        </p:grpSp>
        <p:grpSp>
          <p:nvGrpSpPr>
            <p:cNvPr id="68" name="组合 67"/>
            <p:cNvGrpSpPr/>
            <p:nvPr/>
          </p:nvGrpSpPr>
          <p:grpSpPr>
            <a:xfrm>
              <a:off x="11921" y="5232"/>
              <a:ext cx="4390" cy="2029"/>
              <a:chOff x="1249" y="1980"/>
              <a:chExt cx="4390" cy="2029"/>
            </a:xfrm>
          </p:grpSpPr>
          <p:sp>
            <p:nvSpPr>
              <p:cNvPr id="69" name="标题 3"/>
              <p:cNvSpPr>
                <a:spLocks noGrp="1"/>
              </p:cNvSpPr>
              <p:nvPr/>
            </p:nvSpPr>
            <p:spPr>
              <a:xfrm>
                <a:off x="1249" y="1980"/>
                <a:ext cx="3899" cy="2029"/>
              </a:xfrm>
              <a:prstGeom prst="rect">
                <a:avLst/>
              </a:prstGeom>
            </p:spPr>
            <p:txBody>
              <a:bodyPr vert="horz" lIns="90000" tIns="46800" rIns="90000" bIns="46800" rtlCol="0" anchor="ctr" anchorCtr="0">
                <a:normAutofit/>
              </a:bodyPr>
              <a:lstStyle>
                <a:lvl1pPr marL="0" marR="0" algn="l" defTabSz="914400" rtl="0" eaLnBrk="1" fontAlgn="auto" latinLnBrk="0" hangingPunct="1">
                  <a:lnSpc>
                    <a:spcPct val="100000"/>
                  </a:lnSpc>
                  <a:spcBef>
                    <a:spcPct val="0"/>
                  </a:spcBef>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r>
                  <a:rPr lang="en-US" altLang="zh-CN" sz="2800">
                    <a:solidFill>
                      <a:srgbClr val="D8330E"/>
                    </a:solidFill>
                  </a:rPr>
                  <a:t>07</a:t>
                </a:r>
                <a:endParaRPr lang="en-US" altLang="zh-CN" sz="2800">
                  <a:solidFill>
                    <a:srgbClr val="D8330E"/>
                  </a:solidFill>
                </a:endParaRPr>
              </a:p>
            </p:txBody>
          </p:sp>
          <p:sp>
            <p:nvSpPr>
              <p:cNvPr id="70" name="文本框 69"/>
              <p:cNvSpPr txBox="1"/>
              <p:nvPr/>
            </p:nvSpPr>
            <p:spPr>
              <a:xfrm>
                <a:off x="1249" y="3389"/>
                <a:ext cx="4390" cy="483"/>
              </a:xfrm>
              <a:prstGeom prst="rect">
                <a:avLst/>
              </a:prstGeom>
              <a:noFill/>
            </p:spPr>
            <p:txBody>
              <a:bodyPr wrap="square" rtlCol="0">
                <a:spAutoFit/>
              </a:bodyPr>
              <a:p>
                <a:pPr algn="l"/>
                <a:r>
                  <a:rPr lang="zh-CN" altLang="en-US" sz="1400" b="1"/>
                  <a:t>总结</a:t>
                </a:r>
                <a:endParaRPr lang="zh-CN" altLang="en-US" sz="1400" b="1"/>
              </a:p>
            </p:txBody>
          </p:sp>
        </p:grpSp>
        <p:grpSp>
          <p:nvGrpSpPr>
            <p:cNvPr id="71" name="组合 70"/>
            <p:cNvGrpSpPr/>
            <p:nvPr/>
          </p:nvGrpSpPr>
          <p:grpSpPr>
            <a:xfrm>
              <a:off x="11921" y="7213"/>
              <a:ext cx="4390" cy="2029"/>
              <a:chOff x="1249" y="1980"/>
              <a:chExt cx="4390" cy="2029"/>
            </a:xfrm>
          </p:grpSpPr>
          <p:sp>
            <p:nvSpPr>
              <p:cNvPr id="72" name="标题 3"/>
              <p:cNvSpPr>
                <a:spLocks noGrp="1"/>
              </p:cNvSpPr>
              <p:nvPr/>
            </p:nvSpPr>
            <p:spPr>
              <a:xfrm>
                <a:off x="1249" y="1980"/>
                <a:ext cx="3899" cy="2029"/>
              </a:xfrm>
              <a:prstGeom prst="rect">
                <a:avLst/>
              </a:prstGeom>
            </p:spPr>
            <p:txBody>
              <a:bodyPr vert="horz" lIns="90000" tIns="46800" rIns="90000" bIns="46800" rtlCol="0" anchor="ctr" anchorCtr="0">
                <a:normAutofit/>
              </a:bodyPr>
              <a:lstStyle>
                <a:lvl1pPr marL="0" marR="0" algn="l" defTabSz="914400" rtl="0" eaLnBrk="1" fontAlgn="auto" latinLnBrk="0" hangingPunct="1">
                  <a:lnSpc>
                    <a:spcPct val="100000"/>
                  </a:lnSpc>
                  <a:spcBef>
                    <a:spcPct val="0"/>
                  </a:spcBef>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endParaRPr lang="en-US" altLang="zh-CN" sz="2800">
                  <a:solidFill>
                    <a:srgbClr val="D8330E"/>
                  </a:solidFill>
                </a:endParaRPr>
              </a:p>
            </p:txBody>
          </p:sp>
          <p:sp>
            <p:nvSpPr>
              <p:cNvPr id="73" name="文本框 72"/>
              <p:cNvSpPr txBox="1"/>
              <p:nvPr/>
            </p:nvSpPr>
            <p:spPr>
              <a:xfrm>
                <a:off x="1249" y="3389"/>
                <a:ext cx="4390" cy="483"/>
              </a:xfrm>
              <a:prstGeom prst="rect">
                <a:avLst/>
              </a:prstGeom>
              <a:noFill/>
            </p:spPr>
            <p:txBody>
              <a:bodyPr wrap="square" rtlCol="0">
                <a:spAutoFit/>
              </a:bodyPr>
              <a:p>
                <a:pPr algn="l"/>
                <a:endParaRPr lang="zh-CN" altLang="en-US" sz="1400" b="1"/>
              </a:p>
            </p:txBody>
          </p:sp>
        </p:grpSp>
      </p:grpSp>
      <p:grpSp>
        <p:nvGrpSpPr>
          <p:cNvPr id="75" name="组合 74"/>
          <p:cNvGrpSpPr/>
          <p:nvPr/>
        </p:nvGrpSpPr>
        <p:grpSpPr>
          <a:xfrm>
            <a:off x="1049020" y="847725"/>
            <a:ext cx="2787650" cy="5147945"/>
            <a:chOff x="11921" y="1135"/>
            <a:chExt cx="4390" cy="8107"/>
          </a:xfrm>
        </p:grpSpPr>
        <p:grpSp>
          <p:nvGrpSpPr>
            <p:cNvPr id="76" name="组合 75"/>
            <p:cNvGrpSpPr/>
            <p:nvPr/>
          </p:nvGrpSpPr>
          <p:grpSpPr>
            <a:xfrm>
              <a:off x="11921" y="1135"/>
              <a:ext cx="4390" cy="2164"/>
              <a:chOff x="1249" y="1708"/>
              <a:chExt cx="4390" cy="2164"/>
            </a:xfrm>
          </p:grpSpPr>
          <p:sp>
            <p:nvSpPr>
              <p:cNvPr id="77" name="标题 3"/>
              <p:cNvSpPr>
                <a:spLocks noGrp="1"/>
              </p:cNvSpPr>
              <p:nvPr/>
            </p:nvSpPr>
            <p:spPr>
              <a:xfrm>
                <a:off x="1249" y="1708"/>
                <a:ext cx="3899" cy="2029"/>
              </a:xfrm>
              <a:prstGeom prst="rect">
                <a:avLst/>
              </a:prstGeom>
            </p:spPr>
            <p:txBody>
              <a:bodyPr vert="horz" lIns="90000" tIns="46800" rIns="90000" bIns="46800" rtlCol="0" anchor="ctr" anchorCtr="0">
                <a:normAutofit/>
              </a:bodyPr>
              <a:lstStyle>
                <a:lvl1pPr marL="0" marR="0" algn="l" defTabSz="914400" rtl="0" eaLnBrk="1" fontAlgn="auto" latinLnBrk="0" hangingPunct="1">
                  <a:lnSpc>
                    <a:spcPct val="100000"/>
                  </a:lnSpc>
                  <a:spcBef>
                    <a:spcPct val="0"/>
                  </a:spcBef>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r>
                  <a:rPr lang="en-US" altLang="zh-CN" sz="2800">
                    <a:gradFill>
                      <a:gsLst>
                        <a:gs pos="0">
                          <a:srgbClr val="E33A0F"/>
                        </a:gs>
                        <a:gs pos="100000">
                          <a:srgbClr val="D12E0D"/>
                        </a:gs>
                      </a:gsLst>
                      <a:lin ang="0" scaled="0"/>
                    </a:gradFill>
                  </a:rPr>
                  <a:t>01</a:t>
                </a:r>
                <a:endParaRPr lang="en-US" altLang="zh-CN" sz="2800">
                  <a:gradFill>
                    <a:gsLst>
                      <a:gs pos="0">
                        <a:srgbClr val="E33A0F"/>
                      </a:gs>
                      <a:gs pos="100000">
                        <a:srgbClr val="D12E0D"/>
                      </a:gs>
                    </a:gsLst>
                    <a:lin ang="0" scaled="0"/>
                  </a:gradFill>
                </a:endParaRPr>
              </a:p>
            </p:txBody>
          </p:sp>
          <p:sp>
            <p:nvSpPr>
              <p:cNvPr id="78" name="文本框 77"/>
              <p:cNvSpPr txBox="1"/>
              <p:nvPr/>
            </p:nvSpPr>
            <p:spPr>
              <a:xfrm>
                <a:off x="1249" y="3389"/>
                <a:ext cx="4390" cy="483"/>
              </a:xfrm>
              <a:prstGeom prst="rect">
                <a:avLst/>
              </a:prstGeom>
              <a:noFill/>
            </p:spPr>
            <p:txBody>
              <a:bodyPr wrap="square" rtlCol="0">
                <a:spAutoFit/>
              </a:bodyPr>
              <a:p>
                <a:pPr algn="l"/>
                <a:r>
                  <a:rPr lang="zh-CN" altLang="en-US" sz="1400" b="1"/>
                  <a:t>真趣</a:t>
                </a:r>
                <a:r>
                  <a:rPr lang="zh-CN" altLang="en-US" sz="1400" b="1"/>
                  <a:t>重大危险源系统</a:t>
                </a:r>
                <a:r>
                  <a:rPr lang="zh-CN" altLang="en-US" sz="1400" b="1"/>
                  <a:t>架构图</a:t>
                </a:r>
                <a:endParaRPr lang="zh-CN" altLang="en-US" sz="1400" b="1"/>
              </a:p>
            </p:txBody>
          </p:sp>
        </p:grpSp>
        <p:grpSp>
          <p:nvGrpSpPr>
            <p:cNvPr id="79" name="组合 78"/>
            <p:cNvGrpSpPr/>
            <p:nvPr/>
          </p:nvGrpSpPr>
          <p:grpSpPr>
            <a:xfrm>
              <a:off x="11921" y="3251"/>
              <a:ext cx="4390" cy="2029"/>
              <a:chOff x="1249" y="1980"/>
              <a:chExt cx="4390" cy="2029"/>
            </a:xfrm>
          </p:grpSpPr>
          <p:sp>
            <p:nvSpPr>
              <p:cNvPr id="80" name="标题 3"/>
              <p:cNvSpPr>
                <a:spLocks noGrp="1"/>
              </p:cNvSpPr>
              <p:nvPr/>
            </p:nvSpPr>
            <p:spPr>
              <a:xfrm>
                <a:off x="1249" y="1980"/>
                <a:ext cx="3899" cy="2029"/>
              </a:xfrm>
              <a:prstGeom prst="rect">
                <a:avLst/>
              </a:prstGeom>
            </p:spPr>
            <p:txBody>
              <a:bodyPr vert="horz" lIns="90000" tIns="46800" rIns="90000" bIns="46800" rtlCol="0" anchor="ctr" anchorCtr="0">
                <a:normAutofit/>
              </a:bodyPr>
              <a:lstStyle>
                <a:lvl1pPr marL="0" marR="0" algn="l" defTabSz="914400" rtl="0" eaLnBrk="1" fontAlgn="auto" latinLnBrk="0" hangingPunct="1">
                  <a:lnSpc>
                    <a:spcPct val="100000"/>
                  </a:lnSpc>
                  <a:spcBef>
                    <a:spcPct val="0"/>
                  </a:spcBef>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r>
                  <a:rPr lang="en-US" altLang="zh-CN" sz="2800">
                    <a:gradFill>
                      <a:gsLst>
                        <a:gs pos="0">
                          <a:srgbClr val="E33A0F"/>
                        </a:gs>
                        <a:gs pos="100000">
                          <a:srgbClr val="D12E0D"/>
                        </a:gs>
                      </a:gsLst>
                      <a:lin ang="0" scaled="0"/>
                    </a:gradFill>
                  </a:rPr>
                  <a:t>02</a:t>
                </a:r>
                <a:endParaRPr lang="en-US" altLang="zh-CN" sz="2800">
                  <a:gradFill>
                    <a:gsLst>
                      <a:gs pos="0">
                        <a:srgbClr val="E33A0F"/>
                      </a:gs>
                      <a:gs pos="100000">
                        <a:srgbClr val="D12E0D"/>
                      </a:gs>
                    </a:gsLst>
                    <a:lin ang="0" scaled="0"/>
                  </a:gradFill>
                </a:endParaRPr>
              </a:p>
            </p:txBody>
          </p:sp>
          <p:sp>
            <p:nvSpPr>
              <p:cNvPr id="81" name="文本框 80"/>
              <p:cNvSpPr txBox="1"/>
              <p:nvPr/>
            </p:nvSpPr>
            <p:spPr>
              <a:xfrm>
                <a:off x="1249" y="3389"/>
                <a:ext cx="4390" cy="483"/>
              </a:xfrm>
              <a:prstGeom prst="rect">
                <a:avLst/>
              </a:prstGeom>
              <a:noFill/>
            </p:spPr>
            <p:txBody>
              <a:bodyPr wrap="square" rtlCol="0">
                <a:spAutoFit/>
              </a:bodyPr>
              <a:p>
                <a:pPr algn="l"/>
                <a:r>
                  <a:rPr lang="zh-CN" altLang="en-US" sz="1400" b="1"/>
                  <a:t>什么是物联网</a:t>
                </a:r>
                <a:r>
                  <a:rPr lang="zh-CN" altLang="en-US" sz="1400" b="1"/>
                  <a:t>主机？</a:t>
                </a:r>
                <a:endParaRPr lang="zh-CN" altLang="en-US" sz="1400" b="1"/>
              </a:p>
            </p:txBody>
          </p:sp>
        </p:grpSp>
        <p:grpSp>
          <p:nvGrpSpPr>
            <p:cNvPr id="82" name="组合 81"/>
            <p:cNvGrpSpPr/>
            <p:nvPr/>
          </p:nvGrpSpPr>
          <p:grpSpPr>
            <a:xfrm>
              <a:off x="11921" y="5232"/>
              <a:ext cx="4390" cy="2029"/>
              <a:chOff x="1249" y="1980"/>
              <a:chExt cx="4390" cy="2029"/>
            </a:xfrm>
          </p:grpSpPr>
          <p:sp>
            <p:nvSpPr>
              <p:cNvPr id="83" name="标题 3"/>
              <p:cNvSpPr>
                <a:spLocks noGrp="1"/>
              </p:cNvSpPr>
              <p:nvPr/>
            </p:nvSpPr>
            <p:spPr>
              <a:xfrm>
                <a:off x="1249" y="1980"/>
                <a:ext cx="3899" cy="2029"/>
              </a:xfrm>
              <a:prstGeom prst="rect">
                <a:avLst/>
              </a:prstGeom>
            </p:spPr>
            <p:txBody>
              <a:bodyPr vert="horz" lIns="90000" tIns="46800" rIns="90000" bIns="46800" rtlCol="0" anchor="ctr" anchorCtr="0">
                <a:normAutofit/>
              </a:bodyPr>
              <a:lstStyle>
                <a:lvl1pPr marL="0" marR="0" algn="l" defTabSz="914400" rtl="0" eaLnBrk="1" fontAlgn="auto" latinLnBrk="0" hangingPunct="1">
                  <a:lnSpc>
                    <a:spcPct val="100000"/>
                  </a:lnSpc>
                  <a:spcBef>
                    <a:spcPct val="0"/>
                  </a:spcBef>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r>
                  <a:rPr lang="en-US" altLang="zh-CN" sz="2800">
                    <a:gradFill>
                      <a:gsLst>
                        <a:gs pos="0">
                          <a:srgbClr val="E33A0F"/>
                        </a:gs>
                        <a:gs pos="100000">
                          <a:srgbClr val="D5310E"/>
                        </a:gs>
                      </a:gsLst>
                      <a:lin scaled="0"/>
                    </a:gradFill>
                  </a:rPr>
                  <a:t>03</a:t>
                </a:r>
                <a:endParaRPr lang="en-US" altLang="zh-CN" sz="2800">
                  <a:gradFill>
                    <a:gsLst>
                      <a:gs pos="0">
                        <a:srgbClr val="E33A0F"/>
                      </a:gs>
                      <a:gs pos="100000">
                        <a:srgbClr val="D5310E"/>
                      </a:gs>
                    </a:gsLst>
                    <a:lin scaled="0"/>
                  </a:gradFill>
                </a:endParaRPr>
              </a:p>
            </p:txBody>
          </p:sp>
          <p:sp>
            <p:nvSpPr>
              <p:cNvPr id="84" name="文本框 83"/>
              <p:cNvSpPr txBox="1"/>
              <p:nvPr/>
            </p:nvSpPr>
            <p:spPr>
              <a:xfrm>
                <a:off x="1249" y="3389"/>
                <a:ext cx="4390" cy="483"/>
              </a:xfrm>
              <a:prstGeom prst="rect">
                <a:avLst/>
              </a:prstGeom>
              <a:noFill/>
            </p:spPr>
            <p:txBody>
              <a:bodyPr wrap="square" rtlCol="0">
                <a:spAutoFit/>
              </a:bodyPr>
              <a:p>
                <a:pPr algn="l"/>
                <a:r>
                  <a:rPr lang="zh-CN" altLang="en-US" sz="1400" b="1"/>
                  <a:t>什么是单向隔离</a:t>
                </a:r>
                <a:r>
                  <a:rPr lang="zh-CN" altLang="en-US" sz="1400" b="1"/>
                  <a:t>网闸？</a:t>
                </a:r>
                <a:endParaRPr lang="zh-CN" altLang="en-US" sz="1400" b="1"/>
              </a:p>
            </p:txBody>
          </p:sp>
        </p:grpSp>
        <p:grpSp>
          <p:nvGrpSpPr>
            <p:cNvPr id="85" name="组合 84"/>
            <p:cNvGrpSpPr/>
            <p:nvPr/>
          </p:nvGrpSpPr>
          <p:grpSpPr>
            <a:xfrm>
              <a:off x="11921" y="7213"/>
              <a:ext cx="4390" cy="2029"/>
              <a:chOff x="1249" y="1980"/>
              <a:chExt cx="4390" cy="2029"/>
            </a:xfrm>
          </p:grpSpPr>
          <p:sp>
            <p:nvSpPr>
              <p:cNvPr id="86" name="标题 3"/>
              <p:cNvSpPr>
                <a:spLocks noGrp="1"/>
              </p:cNvSpPr>
              <p:nvPr/>
            </p:nvSpPr>
            <p:spPr>
              <a:xfrm>
                <a:off x="1249" y="1980"/>
                <a:ext cx="3899" cy="2029"/>
              </a:xfrm>
              <a:prstGeom prst="rect">
                <a:avLst/>
              </a:prstGeom>
            </p:spPr>
            <p:txBody>
              <a:bodyPr vert="horz" lIns="90000" tIns="46800" rIns="90000" bIns="46800" rtlCol="0" anchor="ctr" anchorCtr="0">
                <a:normAutofit/>
              </a:bodyPr>
              <a:lstStyle>
                <a:lvl1pPr marL="0" marR="0" algn="l" defTabSz="914400" rtl="0" eaLnBrk="1" fontAlgn="auto" latinLnBrk="0" hangingPunct="1">
                  <a:lnSpc>
                    <a:spcPct val="100000"/>
                  </a:lnSpc>
                  <a:spcBef>
                    <a:spcPct val="0"/>
                  </a:spcBef>
                  <a:buNone/>
                  <a:defRPr kumimoji="0" lang="zh-CN" altLang="en-US" sz="36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r>
                  <a:rPr lang="en-US" altLang="zh-CN" sz="2800">
                    <a:solidFill>
                      <a:srgbClr val="D8330E"/>
                    </a:solidFill>
                  </a:rPr>
                  <a:t>04</a:t>
                </a:r>
                <a:endParaRPr lang="en-US" altLang="zh-CN" sz="2800">
                  <a:solidFill>
                    <a:srgbClr val="D8330E"/>
                  </a:solidFill>
                </a:endParaRPr>
              </a:p>
            </p:txBody>
          </p:sp>
          <p:sp>
            <p:nvSpPr>
              <p:cNvPr id="87" name="文本框 86"/>
              <p:cNvSpPr txBox="1"/>
              <p:nvPr/>
            </p:nvSpPr>
            <p:spPr>
              <a:xfrm>
                <a:off x="1249" y="3389"/>
                <a:ext cx="4390" cy="483"/>
              </a:xfrm>
              <a:prstGeom prst="rect">
                <a:avLst/>
              </a:prstGeom>
              <a:noFill/>
            </p:spPr>
            <p:txBody>
              <a:bodyPr wrap="square" rtlCol="0">
                <a:spAutoFit/>
              </a:bodyPr>
              <a:p>
                <a:pPr algn="l"/>
                <a:r>
                  <a:rPr lang="zh-CN" altLang="en-US" sz="1400" b="1"/>
                  <a:t>力控组态软件的</a:t>
                </a:r>
                <a:r>
                  <a:rPr lang="zh-CN" altLang="en-US" sz="1400" b="1"/>
                  <a:t>架构</a:t>
                </a:r>
                <a:endParaRPr lang="zh-CN" altLang="en-US" sz="1400" b="1"/>
              </a:p>
            </p:txBody>
          </p:sp>
        </p:grpSp>
      </p:grpSp>
      <p:pic>
        <p:nvPicPr>
          <p:cNvPr id="2" name="图片 1" descr="素材2-04"/>
          <p:cNvPicPr>
            <a:picLocks noChangeAspect="1"/>
          </p:cNvPicPr>
          <p:nvPr/>
        </p:nvPicPr>
        <p:blipFill>
          <a:blip r:embed="rId2"/>
          <a:stretch>
            <a:fillRect/>
          </a:stretch>
        </p:blipFill>
        <p:spPr>
          <a:xfrm>
            <a:off x="7729855" y="368300"/>
            <a:ext cx="3051175" cy="2831465"/>
          </a:xfrm>
          <a:prstGeom prst="rect">
            <a:avLst/>
          </a:prstGeom>
        </p:spPr>
      </p:pic>
      <p:sp>
        <p:nvSpPr>
          <p:cNvPr id="89" name="文本框 88"/>
          <p:cNvSpPr txBox="1"/>
          <p:nvPr/>
        </p:nvSpPr>
        <p:spPr>
          <a:xfrm>
            <a:off x="7861935" y="1061085"/>
            <a:ext cx="2787650" cy="829945"/>
          </a:xfrm>
          <a:prstGeom prst="rect">
            <a:avLst/>
          </a:prstGeom>
          <a:noFill/>
        </p:spPr>
        <p:txBody>
          <a:bodyPr wrap="square" rtlCol="0">
            <a:spAutoFit/>
          </a:bodyPr>
          <a:p>
            <a:pPr algn="l"/>
            <a:r>
              <a:rPr lang="zh-CN" altLang="en-US" sz="4800" b="1">
                <a:solidFill>
                  <a:schemeClr val="bg2"/>
                </a:solidFill>
              </a:rPr>
              <a:t>目录</a:t>
            </a:r>
            <a:endParaRPr lang="zh-CN" altLang="en-US" sz="4800" b="1">
              <a:solidFill>
                <a:schemeClr val="bg2"/>
              </a:solidFill>
            </a:endParaRPr>
          </a:p>
        </p:txBody>
      </p:sp>
      <p:sp>
        <p:nvSpPr>
          <p:cNvPr id="93" name="文本框 92"/>
          <p:cNvSpPr txBox="1"/>
          <p:nvPr/>
        </p:nvSpPr>
        <p:spPr>
          <a:xfrm>
            <a:off x="7861935" y="2076450"/>
            <a:ext cx="2720975" cy="645160"/>
          </a:xfrm>
          <a:prstGeom prst="rect">
            <a:avLst/>
          </a:prstGeom>
          <a:noFill/>
        </p:spPr>
        <p:txBody>
          <a:bodyPr wrap="square" rtlCol="0">
            <a:spAutoFit/>
          </a:bodyPr>
          <a:p>
            <a:pPr algn="l"/>
            <a:r>
              <a:rPr lang="zh-CN" altLang="en-US" sz="3600" b="1">
                <a:solidFill>
                  <a:schemeClr val="bg1"/>
                </a:solidFill>
              </a:rPr>
              <a:t>CONTENTS</a:t>
            </a:r>
            <a:endParaRPr lang="zh-CN" altLang="en-US" sz="3600" b="1">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1355725" y="2423160"/>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sp>
        <p:nvSpPr>
          <p:cNvPr id="3" name="文本框 2"/>
          <p:cNvSpPr txBox="1"/>
          <p:nvPr/>
        </p:nvSpPr>
        <p:spPr>
          <a:xfrm>
            <a:off x="551815" y="703580"/>
            <a:ext cx="2540000" cy="368300"/>
          </a:xfrm>
          <a:prstGeom prst="rect">
            <a:avLst/>
          </a:prstGeom>
          <a:noFill/>
        </p:spPr>
        <p:txBody>
          <a:bodyPr wrap="square" rtlCol="0" anchor="t">
            <a:spAutoFit/>
          </a:bodyPr>
          <a:p>
            <a:r>
              <a:rPr lang="zh-CN" altLang="en-US" b="1"/>
              <a:t>通过OPC协议转发</a:t>
            </a:r>
            <a:endParaRPr lang="zh-CN" altLang="en-US" b="1"/>
          </a:p>
        </p:txBody>
      </p:sp>
      <p:sp>
        <p:nvSpPr>
          <p:cNvPr id="6" name="文本框 5"/>
          <p:cNvSpPr txBox="1"/>
          <p:nvPr/>
        </p:nvSpPr>
        <p:spPr>
          <a:xfrm>
            <a:off x="571500" y="1413510"/>
            <a:ext cx="9172575" cy="1198880"/>
          </a:xfrm>
          <a:prstGeom prst="rect">
            <a:avLst/>
          </a:prstGeom>
          <a:noFill/>
        </p:spPr>
        <p:txBody>
          <a:bodyPr wrap="square" rtlCol="0" anchor="t">
            <a:spAutoFit/>
          </a:bodyPr>
          <a:p>
            <a:endParaRPr lang="zh-CN" altLang="en-US"/>
          </a:p>
          <a:p>
            <a:r>
              <a:rPr lang="zh-CN" altLang="en-US"/>
              <a:t>OPC协议是应用层的数据协议，把自动化采集数据以一定格式传输给客户端，在网络的底层传输过程是基于TCP/IP协议得以进行的，OPC是一种利用微软的COM/DCOM技术来达成自动化控制的协定。 </a:t>
            </a:r>
            <a:endParaRPr lang="zh-CN" altLang="en-US"/>
          </a:p>
        </p:txBody>
      </p:sp>
      <p:sp>
        <p:nvSpPr>
          <p:cNvPr id="23" name="文本框 22"/>
          <p:cNvSpPr txBox="1"/>
          <p:nvPr/>
        </p:nvSpPr>
        <p:spPr>
          <a:xfrm>
            <a:off x="624205" y="2853055"/>
            <a:ext cx="4055745" cy="368300"/>
          </a:xfrm>
          <a:prstGeom prst="rect">
            <a:avLst/>
          </a:prstGeom>
          <a:noFill/>
        </p:spPr>
        <p:txBody>
          <a:bodyPr wrap="square" rtlCol="0" anchor="t">
            <a:spAutoFit/>
          </a:bodyPr>
          <a:p>
            <a:r>
              <a:rPr lang="zh-CN" altLang="en-US">
                <a:solidFill>
                  <a:srgbClr val="FF0000"/>
                </a:solidFill>
              </a:rPr>
              <a:t>以下几种情况可以使用OPC通讯协议：</a:t>
            </a:r>
            <a:endParaRPr lang="zh-CN" altLang="en-US">
              <a:solidFill>
                <a:srgbClr val="FF0000"/>
              </a:solidFill>
            </a:endParaRPr>
          </a:p>
        </p:txBody>
      </p:sp>
      <p:sp>
        <p:nvSpPr>
          <p:cNvPr id="24" name="文本框 23"/>
          <p:cNvSpPr txBox="1"/>
          <p:nvPr/>
        </p:nvSpPr>
        <p:spPr>
          <a:xfrm>
            <a:off x="695960" y="3357245"/>
            <a:ext cx="10119995" cy="645160"/>
          </a:xfrm>
          <a:prstGeom prst="rect">
            <a:avLst/>
          </a:prstGeom>
          <a:noFill/>
        </p:spPr>
        <p:txBody>
          <a:bodyPr wrap="square" rtlCol="0" anchor="t">
            <a:spAutoFit/>
          </a:bodyPr>
          <a:p>
            <a:r>
              <a:rPr lang="zh-CN" altLang="en-US"/>
              <a:t>1、厂里本身就已经有了组态软件，如果客户的组态软件支持mysql数据库，则可以一步到位直接转发到信息化平台。如果怕数据有泄露、攻击风险，则可以在转发层加隔离网闸。（此方法不</a:t>
            </a:r>
            <a:r>
              <a:rPr lang="zh-CN" altLang="en-US"/>
              <a:t>常见）</a:t>
            </a:r>
            <a:endParaRPr lang="zh-CN" altLang="en-US"/>
          </a:p>
        </p:txBody>
      </p:sp>
      <p:sp>
        <p:nvSpPr>
          <p:cNvPr id="25" name="文本框 24"/>
          <p:cNvSpPr txBox="1"/>
          <p:nvPr/>
        </p:nvSpPr>
        <p:spPr>
          <a:xfrm>
            <a:off x="695960" y="4234180"/>
            <a:ext cx="9683750" cy="645160"/>
          </a:xfrm>
          <a:prstGeom prst="rect">
            <a:avLst/>
          </a:prstGeom>
          <a:noFill/>
        </p:spPr>
        <p:txBody>
          <a:bodyPr wrap="square" rtlCol="0" anchor="t">
            <a:spAutoFit/>
          </a:bodyPr>
          <a:p>
            <a:r>
              <a:rPr lang="zh-CN" altLang="en-US"/>
              <a:t>2、厂里的组态软件开通了</a:t>
            </a:r>
            <a:r>
              <a:rPr lang="en-US" altLang="zh-CN"/>
              <a:t>OPC</a:t>
            </a:r>
            <a:r>
              <a:rPr lang="zh-CN" altLang="en-US"/>
              <a:t>组件</a:t>
            </a:r>
            <a:r>
              <a:rPr lang="zh-CN" altLang="en-US"/>
              <a:t>功能，并且已经配置了</a:t>
            </a:r>
            <a:r>
              <a:rPr lang="en-US" altLang="zh-CN"/>
              <a:t>OPC</a:t>
            </a:r>
            <a:r>
              <a:rPr lang="zh-CN" altLang="en-US"/>
              <a:t>服务端跟</a:t>
            </a:r>
            <a:r>
              <a:rPr lang="en-US" altLang="zh-CN"/>
              <a:t>DCOM</a:t>
            </a:r>
            <a:r>
              <a:rPr lang="zh-CN" altLang="en-US"/>
              <a:t>，则可以</a:t>
            </a:r>
            <a:r>
              <a:rPr lang="zh-CN" altLang="en-US"/>
              <a:t>通过</a:t>
            </a:r>
            <a:endParaRPr lang="zh-CN" altLang="en-US"/>
          </a:p>
          <a:p>
            <a:r>
              <a:rPr lang="zh-CN" altLang="en-US"/>
              <a:t>真趣提供的网闸网关进行数据的采集转发（此方法是目前项目实施</a:t>
            </a:r>
            <a:r>
              <a:rPr lang="zh-CN" altLang="en-US"/>
              <a:t>的标配</a:t>
            </a:r>
            <a:r>
              <a:rPr lang="zh-CN" altLang="en-US"/>
              <a:t>方法）</a:t>
            </a:r>
            <a:endParaRPr lang="zh-CN"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08990" y="942975"/>
            <a:ext cx="10560685" cy="5096510"/>
            <a:chOff x="1287" y="1420"/>
            <a:chExt cx="16631" cy="8026"/>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28"/>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23478" y="6261100"/>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sp>
        <p:nvSpPr>
          <p:cNvPr id="3" name="文本框 2"/>
          <p:cNvSpPr txBox="1"/>
          <p:nvPr/>
        </p:nvSpPr>
        <p:spPr>
          <a:xfrm>
            <a:off x="695960" y="837565"/>
            <a:ext cx="2540000" cy="368300"/>
          </a:xfrm>
          <a:prstGeom prst="rect">
            <a:avLst/>
          </a:prstGeom>
          <a:noFill/>
        </p:spPr>
        <p:txBody>
          <a:bodyPr wrap="square" rtlCol="0" anchor="t">
            <a:spAutoFit/>
          </a:bodyPr>
          <a:p>
            <a:r>
              <a:rPr lang="zh-CN" altLang="en-US" b="1"/>
              <a:t>通过ODBC转发</a:t>
            </a:r>
            <a:endParaRPr lang="zh-CN" altLang="en-US" b="1"/>
          </a:p>
        </p:txBody>
      </p:sp>
      <p:sp>
        <p:nvSpPr>
          <p:cNvPr id="6" name="文本框 5"/>
          <p:cNvSpPr txBox="1"/>
          <p:nvPr/>
        </p:nvSpPr>
        <p:spPr>
          <a:xfrm>
            <a:off x="697865" y="1413510"/>
            <a:ext cx="9435465" cy="368300"/>
          </a:xfrm>
          <a:prstGeom prst="rect">
            <a:avLst/>
          </a:prstGeom>
          <a:noFill/>
        </p:spPr>
        <p:txBody>
          <a:bodyPr wrap="square" rtlCol="0" anchor="t">
            <a:spAutoFit/>
          </a:bodyPr>
          <a:p>
            <a:r>
              <a:rPr lang="zh-CN" altLang="en-US"/>
              <a:t>ODBC全称叫“开放数据库连接”，用ODBC 可以访问各类计算机上的DB数据库里的文件。</a:t>
            </a:r>
            <a:endParaRPr lang="zh-CN" altLang="en-US"/>
          </a:p>
        </p:txBody>
      </p:sp>
      <p:sp>
        <p:nvSpPr>
          <p:cNvPr id="20" name="文本框 19"/>
          <p:cNvSpPr txBox="1"/>
          <p:nvPr/>
        </p:nvSpPr>
        <p:spPr>
          <a:xfrm>
            <a:off x="768350" y="2493010"/>
            <a:ext cx="4561840" cy="368300"/>
          </a:xfrm>
          <a:prstGeom prst="rect">
            <a:avLst/>
          </a:prstGeom>
          <a:noFill/>
        </p:spPr>
        <p:txBody>
          <a:bodyPr wrap="square" rtlCol="0" anchor="t">
            <a:spAutoFit/>
          </a:bodyPr>
          <a:p>
            <a:r>
              <a:rPr lang="zh-CN" altLang="en-US">
                <a:solidFill>
                  <a:srgbClr val="FF0000"/>
                </a:solidFill>
              </a:rPr>
              <a:t>以下情况可以使用ODBC通讯协议：</a:t>
            </a:r>
            <a:endParaRPr lang="zh-CN" altLang="en-US">
              <a:solidFill>
                <a:srgbClr val="FF0000"/>
              </a:solidFill>
            </a:endParaRPr>
          </a:p>
        </p:txBody>
      </p:sp>
      <p:sp>
        <p:nvSpPr>
          <p:cNvPr id="23" name="文本框 22"/>
          <p:cNvSpPr txBox="1"/>
          <p:nvPr/>
        </p:nvSpPr>
        <p:spPr>
          <a:xfrm>
            <a:off x="697865" y="3357245"/>
            <a:ext cx="3741420" cy="2030095"/>
          </a:xfrm>
          <a:prstGeom prst="rect">
            <a:avLst/>
          </a:prstGeom>
          <a:noFill/>
        </p:spPr>
        <p:txBody>
          <a:bodyPr wrap="square" rtlCol="0" anchor="t">
            <a:spAutoFit/>
          </a:bodyPr>
          <a:p>
            <a:endParaRPr lang="zh-CN" altLang="en-US"/>
          </a:p>
          <a:p>
            <a:r>
              <a:rPr lang="zh-CN" altLang="en-US"/>
              <a:t>1、本身组态软件具备ODBC转储功能的并且支持连接mysql数据库，比如力控科技的ODBC router转储功能，实际案例福州科麟化工项目里</a:t>
            </a:r>
            <a:r>
              <a:rPr lang="zh-CN" altLang="en-US"/>
              <a:t>的重大危险源数据则通过ODBC转储到信息化平台的服务器里。</a:t>
            </a:r>
            <a:endParaRPr lang="zh-CN" altLang="en-US"/>
          </a:p>
        </p:txBody>
      </p:sp>
      <p:pic>
        <p:nvPicPr>
          <p:cNvPr id="24" name="图片 23"/>
          <p:cNvPicPr>
            <a:picLocks noChangeAspect="1"/>
          </p:cNvPicPr>
          <p:nvPr/>
        </p:nvPicPr>
        <p:blipFill>
          <a:blip r:embed="rId127"/>
          <a:stretch>
            <a:fillRect/>
          </a:stretch>
        </p:blipFill>
        <p:spPr>
          <a:xfrm>
            <a:off x="4899025" y="1845310"/>
            <a:ext cx="7001510" cy="432943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17245" y="973455"/>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pic>
        <p:nvPicPr>
          <p:cNvPr id="3" name="图片 2" descr="C:\Users\kkk\Desktop\真趣PPT模板\素材4-04.png素材4-04"/>
          <p:cNvPicPr>
            <a:picLocks noChangeAspect="1"/>
          </p:cNvPicPr>
          <p:nvPr/>
        </p:nvPicPr>
        <p:blipFill>
          <a:blip r:embed="rId127"/>
          <a:srcRect/>
          <a:stretch>
            <a:fillRect/>
          </a:stretch>
        </p:blipFill>
        <p:spPr>
          <a:xfrm>
            <a:off x="1863408" y="-32385"/>
            <a:ext cx="3142615" cy="6925310"/>
          </a:xfrm>
          <a:prstGeom prst="rect">
            <a:avLst/>
          </a:prstGeom>
        </p:spPr>
      </p:pic>
      <p:sp>
        <p:nvSpPr>
          <p:cNvPr id="6" name="文本框 5"/>
          <p:cNvSpPr txBox="1"/>
          <p:nvPr/>
        </p:nvSpPr>
        <p:spPr>
          <a:xfrm>
            <a:off x="1624965" y="4475480"/>
            <a:ext cx="4062730" cy="2399665"/>
          </a:xfrm>
          <a:prstGeom prst="rect">
            <a:avLst/>
          </a:prstGeom>
          <a:noFill/>
        </p:spPr>
        <p:txBody>
          <a:bodyPr wrap="square" rtlCol="0">
            <a:spAutoFit/>
          </a:bodyPr>
          <a:p>
            <a:r>
              <a:rPr lang="en-US" altLang="zh-CN" sz="15000" b="1">
                <a:solidFill>
                  <a:schemeClr val="bg1"/>
                </a:solidFill>
                <a:latin typeface="汉仪大黑简" panose="02010600000101010101" charset="-122"/>
                <a:ea typeface="汉仪大黑简" panose="02010600000101010101" charset="-122"/>
              </a:rPr>
              <a:t>06</a:t>
            </a:r>
            <a:endParaRPr lang="en-US" altLang="zh-CN" sz="15000" b="1">
              <a:solidFill>
                <a:schemeClr val="bg1"/>
              </a:solidFill>
              <a:latin typeface="汉仪大黑简" panose="02010600000101010101" charset="-122"/>
              <a:ea typeface="汉仪大黑简" panose="02010600000101010101" charset="-122"/>
            </a:endParaRPr>
          </a:p>
        </p:txBody>
      </p:sp>
      <p:sp>
        <p:nvSpPr>
          <p:cNvPr id="20" name="文本框 19"/>
          <p:cNvSpPr txBox="1"/>
          <p:nvPr/>
        </p:nvSpPr>
        <p:spPr>
          <a:xfrm>
            <a:off x="1963420" y="1256030"/>
            <a:ext cx="1624330" cy="645160"/>
          </a:xfrm>
          <a:prstGeom prst="rect">
            <a:avLst/>
          </a:prstGeom>
          <a:noFill/>
        </p:spPr>
        <p:txBody>
          <a:bodyPr wrap="square" rtlCol="0">
            <a:spAutoFit/>
          </a:bodyPr>
          <a:p>
            <a:pPr algn="l" fontAlgn="t"/>
            <a:r>
              <a:rPr lang="en-US" altLang="zh-CN" sz="3600" b="1">
                <a:solidFill>
                  <a:schemeClr val="bg1"/>
                </a:solidFill>
              </a:rPr>
              <a:t>SIX</a:t>
            </a:r>
            <a:endParaRPr lang="en-US" altLang="zh-CN" sz="3600" b="1">
              <a:solidFill>
                <a:schemeClr val="bg1"/>
              </a:solidFill>
            </a:endParaRPr>
          </a:p>
        </p:txBody>
      </p:sp>
      <p:sp>
        <p:nvSpPr>
          <p:cNvPr id="23" name="文本框 22"/>
          <p:cNvSpPr txBox="1"/>
          <p:nvPr/>
        </p:nvSpPr>
        <p:spPr>
          <a:xfrm>
            <a:off x="5738495" y="3752215"/>
            <a:ext cx="2538730" cy="922020"/>
          </a:xfrm>
          <a:prstGeom prst="rect">
            <a:avLst/>
          </a:prstGeom>
          <a:noFill/>
        </p:spPr>
        <p:txBody>
          <a:bodyPr wrap="square" rtlCol="0">
            <a:spAutoFit/>
          </a:bodyPr>
          <a:lstStyle>
            <a:defPPr>
              <a:defRPr lang="zh-CN"/>
            </a:defPPr>
            <a:lvl1pPr>
              <a:defRPr>
                <a:solidFill>
                  <a:schemeClr val="tx1">
                    <a:lumMod val="75000"/>
                    <a:lumOff val="25000"/>
                  </a:schemeClr>
                </a:solidFill>
              </a:defRPr>
            </a:lvl1pPr>
          </a:lstStyle>
          <a:p>
            <a:pPr algn="dist"/>
            <a:r>
              <a:rPr lang="zh-CN" altLang="en-US" b="1">
                <a:sym typeface="+mn-ea"/>
              </a:rPr>
              <a:t>实际项目经验分享</a:t>
            </a:r>
            <a:endParaRPr lang="zh-CN" altLang="en-US" b="1"/>
          </a:p>
          <a:p>
            <a:pPr algn="dist"/>
            <a:endParaRPr lang="zh-CN" altLang="en-US" b="1"/>
          </a:p>
          <a:p>
            <a:pPr algn="dist"/>
            <a:endParaRPr lang="zh-CN" altLang="en-US" b="1" dirty="0">
              <a:solidFill>
                <a:schemeClr val="tx1">
                  <a:lumMod val="75000"/>
                  <a:lumOff val="25000"/>
                </a:schemeClr>
              </a:solidFill>
              <a:latin typeface="+mj-ea"/>
              <a:ea typeface="+mj-ea"/>
              <a:cs typeface="+mj-cs"/>
              <a:sym typeface="+mn-ea"/>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17245" y="973455"/>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sp>
        <p:nvSpPr>
          <p:cNvPr id="23" name="文本框 22"/>
          <p:cNvSpPr txBox="1"/>
          <p:nvPr/>
        </p:nvSpPr>
        <p:spPr>
          <a:xfrm>
            <a:off x="535305" y="765175"/>
            <a:ext cx="4653915" cy="922020"/>
          </a:xfrm>
          <a:prstGeom prst="rect">
            <a:avLst/>
          </a:prstGeom>
          <a:noFill/>
        </p:spPr>
        <p:txBody>
          <a:bodyPr wrap="square" rtlCol="0">
            <a:spAutoFit/>
          </a:bodyPr>
          <a:lstStyle>
            <a:defPPr>
              <a:defRPr lang="zh-CN"/>
            </a:defPPr>
            <a:lvl1pPr>
              <a:defRPr>
                <a:solidFill>
                  <a:schemeClr val="tx1">
                    <a:lumMod val="75000"/>
                    <a:lumOff val="25000"/>
                  </a:schemeClr>
                </a:solidFill>
              </a:defRPr>
            </a:lvl1pPr>
          </a:lstStyle>
          <a:p>
            <a:pPr algn="dist"/>
            <a:r>
              <a:rPr lang="zh-CN" altLang="en-US" b="1"/>
              <a:t>安徽新远科技股份有限公司</a:t>
            </a:r>
            <a:r>
              <a:rPr lang="en-US" altLang="zh-CN" b="1"/>
              <a:t> </a:t>
            </a:r>
            <a:endParaRPr lang="zh-CN" altLang="en-US" b="1"/>
          </a:p>
          <a:p>
            <a:pPr algn="dist"/>
            <a:endParaRPr lang="zh-CN" altLang="en-US" b="1"/>
          </a:p>
          <a:p>
            <a:pPr algn="dist"/>
            <a:endParaRPr lang="zh-CN" altLang="en-US" b="1" dirty="0">
              <a:solidFill>
                <a:schemeClr val="tx1">
                  <a:lumMod val="75000"/>
                  <a:lumOff val="25000"/>
                </a:schemeClr>
              </a:solidFill>
              <a:latin typeface="+mj-ea"/>
              <a:ea typeface="+mj-ea"/>
              <a:cs typeface="+mj-cs"/>
              <a:sym typeface="+mn-ea"/>
            </a:endParaRPr>
          </a:p>
        </p:txBody>
      </p:sp>
      <p:sp>
        <p:nvSpPr>
          <p:cNvPr id="20" name="文本框 19"/>
          <p:cNvSpPr txBox="1"/>
          <p:nvPr/>
        </p:nvSpPr>
        <p:spPr>
          <a:xfrm>
            <a:off x="581025" y="1733550"/>
            <a:ext cx="4561840" cy="368300"/>
          </a:xfrm>
          <a:prstGeom prst="rect">
            <a:avLst/>
          </a:prstGeom>
          <a:noFill/>
        </p:spPr>
        <p:txBody>
          <a:bodyPr wrap="square" rtlCol="0" anchor="t">
            <a:spAutoFit/>
          </a:bodyPr>
          <a:p>
            <a:r>
              <a:rPr lang="zh-CN" altLang="en-US">
                <a:solidFill>
                  <a:schemeClr val="tx1"/>
                </a:solidFill>
              </a:rPr>
              <a:t>重大危险源数据采集准备</a:t>
            </a:r>
            <a:r>
              <a:rPr lang="zh-CN" altLang="en-US">
                <a:solidFill>
                  <a:schemeClr val="tx1"/>
                </a:solidFill>
              </a:rPr>
              <a:t>工作：</a:t>
            </a:r>
            <a:endParaRPr lang="zh-CN" altLang="en-US">
              <a:solidFill>
                <a:schemeClr val="tx1"/>
              </a:solidFill>
            </a:endParaRPr>
          </a:p>
        </p:txBody>
      </p:sp>
      <p:sp>
        <p:nvSpPr>
          <p:cNvPr id="6" name="文本框 5"/>
          <p:cNvSpPr txBox="1"/>
          <p:nvPr/>
        </p:nvSpPr>
        <p:spPr>
          <a:xfrm>
            <a:off x="627380" y="2565400"/>
            <a:ext cx="3990340" cy="922020"/>
          </a:xfrm>
          <a:prstGeom prst="rect">
            <a:avLst/>
          </a:prstGeom>
          <a:noFill/>
        </p:spPr>
        <p:txBody>
          <a:bodyPr wrap="square" rtlCol="0" anchor="t">
            <a:spAutoFit/>
          </a:bodyPr>
          <a:p>
            <a:r>
              <a:rPr lang="zh-CN" altLang="en-US" b="1">
                <a:solidFill>
                  <a:srgbClr val="FF0000"/>
                </a:solidFill>
              </a:rPr>
              <a:t>工作</a:t>
            </a:r>
            <a:r>
              <a:rPr lang="en-US" altLang="zh-CN" b="1">
                <a:solidFill>
                  <a:srgbClr val="FF0000"/>
                </a:solidFill>
              </a:rPr>
              <a:t>1</a:t>
            </a:r>
            <a:r>
              <a:rPr lang="zh-CN" altLang="en-US" b="1">
                <a:solidFill>
                  <a:srgbClr val="FF0000"/>
                </a:solidFill>
              </a:rPr>
              <a:t>：</a:t>
            </a:r>
            <a:r>
              <a:rPr lang="zh-CN" altLang="en-US">
                <a:solidFill>
                  <a:schemeClr val="tx1"/>
                </a:solidFill>
              </a:rPr>
              <a:t>沟通重大危险源以及有毒可燃气体报警设备的数据汇入</a:t>
            </a:r>
            <a:r>
              <a:rPr lang="zh-CN" altLang="en-US">
                <a:solidFill>
                  <a:schemeClr val="tx1"/>
                </a:solidFill>
              </a:rPr>
              <a:t>点；</a:t>
            </a:r>
            <a:endParaRPr lang="zh-CN" altLang="en-US">
              <a:solidFill>
                <a:schemeClr val="tx1"/>
              </a:solidFill>
            </a:endParaRPr>
          </a:p>
          <a:p>
            <a:endParaRPr lang="zh-CN" altLang="en-US">
              <a:solidFill>
                <a:schemeClr val="tx1"/>
              </a:solidFill>
            </a:endParaRPr>
          </a:p>
        </p:txBody>
      </p:sp>
      <p:sp>
        <p:nvSpPr>
          <p:cNvPr id="24" name="文本框 23"/>
          <p:cNvSpPr txBox="1"/>
          <p:nvPr/>
        </p:nvSpPr>
        <p:spPr>
          <a:xfrm>
            <a:off x="627380" y="3708400"/>
            <a:ext cx="5276850" cy="1476375"/>
          </a:xfrm>
          <a:prstGeom prst="rect">
            <a:avLst/>
          </a:prstGeom>
          <a:noFill/>
        </p:spPr>
        <p:txBody>
          <a:bodyPr wrap="square" rtlCol="0" anchor="t">
            <a:spAutoFit/>
          </a:bodyPr>
          <a:p>
            <a:r>
              <a:rPr lang="zh-CN" altLang="en-US">
                <a:solidFill>
                  <a:schemeClr val="tx1"/>
                </a:solidFill>
              </a:rPr>
              <a:t>客户提供内容：</a:t>
            </a:r>
            <a:endParaRPr lang="zh-CN" altLang="en-US">
              <a:solidFill>
                <a:schemeClr val="tx1"/>
              </a:solidFill>
            </a:endParaRPr>
          </a:p>
          <a:p>
            <a:r>
              <a:rPr lang="zh-CN" altLang="en-US">
                <a:solidFill>
                  <a:schemeClr val="tx1"/>
                </a:solidFill>
              </a:rPr>
              <a:t>（</a:t>
            </a:r>
            <a:r>
              <a:rPr lang="en-US" altLang="zh-CN">
                <a:solidFill>
                  <a:schemeClr val="tx1"/>
                </a:solidFill>
              </a:rPr>
              <a:t>1</a:t>
            </a:r>
            <a:r>
              <a:rPr lang="zh-CN" altLang="en-US">
                <a:solidFill>
                  <a:schemeClr val="tx1"/>
                </a:solidFill>
              </a:rPr>
              <a:t>）各个</a:t>
            </a:r>
            <a:r>
              <a:rPr lang="en-US" altLang="zh-CN">
                <a:solidFill>
                  <a:schemeClr val="tx1"/>
                </a:solidFill>
              </a:rPr>
              <a:t>OPC</a:t>
            </a:r>
            <a:r>
              <a:rPr lang="zh-CN" altLang="en-US">
                <a:solidFill>
                  <a:schemeClr val="tx1"/>
                </a:solidFill>
              </a:rPr>
              <a:t>服务器的</a:t>
            </a:r>
            <a:r>
              <a:rPr lang="en-US" altLang="zh-CN">
                <a:solidFill>
                  <a:schemeClr val="tx1"/>
                </a:solidFill>
              </a:rPr>
              <a:t>IP</a:t>
            </a:r>
            <a:r>
              <a:rPr lang="zh-CN" altLang="en-US">
                <a:solidFill>
                  <a:schemeClr val="tx1"/>
                </a:solidFill>
              </a:rPr>
              <a:t>以及账号密码（一般是电脑的账号</a:t>
            </a:r>
            <a:r>
              <a:rPr lang="zh-CN" altLang="en-US">
                <a:solidFill>
                  <a:schemeClr val="tx1"/>
                </a:solidFill>
              </a:rPr>
              <a:t>密码）；</a:t>
            </a:r>
            <a:endParaRPr lang="zh-CN" altLang="en-US">
              <a:solidFill>
                <a:schemeClr val="tx1"/>
              </a:solidFill>
            </a:endParaRPr>
          </a:p>
          <a:p>
            <a:r>
              <a:rPr lang="zh-CN" altLang="en-US">
                <a:solidFill>
                  <a:schemeClr val="tx1"/>
                </a:solidFill>
              </a:rPr>
              <a:t>（</a:t>
            </a:r>
            <a:r>
              <a:rPr lang="en-US" altLang="zh-CN">
                <a:solidFill>
                  <a:schemeClr val="tx1"/>
                </a:solidFill>
              </a:rPr>
              <a:t>2</a:t>
            </a:r>
            <a:r>
              <a:rPr lang="zh-CN" altLang="en-US">
                <a:solidFill>
                  <a:schemeClr val="tx1"/>
                </a:solidFill>
              </a:rPr>
              <a:t>）气体报警设备的通讯协议（</a:t>
            </a:r>
            <a:r>
              <a:rPr lang="zh-CN" altLang="en-US">
                <a:solidFill>
                  <a:schemeClr val="tx1"/>
                </a:solidFill>
              </a:rPr>
              <a:t>串口）；</a:t>
            </a:r>
            <a:endParaRPr lang="zh-CN" altLang="en-US">
              <a:solidFill>
                <a:schemeClr val="tx1"/>
              </a:solidFill>
            </a:endParaRPr>
          </a:p>
          <a:p>
            <a:r>
              <a:rPr lang="zh-CN" altLang="en-US">
                <a:solidFill>
                  <a:schemeClr val="tx1"/>
                </a:solidFill>
              </a:rPr>
              <a:t>（</a:t>
            </a:r>
            <a:r>
              <a:rPr lang="en-US" altLang="zh-CN">
                <a:solidFill>
                  <a:schemeClr val="tx1"/>
                </a:solidFill>
              </a:rPr>
              <a:t>3</a:t>
            </a:r>
            <a:r>
              <a:rPr lang="zh-CN" altLang="en-US">
                <a:solidFill>
                  <a:schemeClr val="tx1"/>
                </a:solidFill>
              </a:rPr>
              <a:t>）客户提供各个</a:t>
            </a:r>
            <a:r>
              <a:rPr lang="en-US" altLang="zh-CN">
                <a:solidFill>
                  <a:schemeClr val="tx1"/>
                </a:solidFill>
              </a:rPr>
              <a:t>OPC</a:t>
            </a:r>
            <a:r>
              <a:rPr lang="zh-CN" altLang="en-US">
                <a:solidFill>
                  <a:schemeClr val="tx1"/>
                </a:solidFill>
              </a:rPr>
              <a:t>以及气体报警的数据点</a:t>
            </a:r>
            <a:r>
              <a:rPr lang="zh-CN" altLang="en-US">
                <a:solidFill>
                  <a:schemeClr val="tx1"/>
                </a:solidFill>
              </a:rPr>
              <a:t>表；</a:t>
            </a:r>
            <a:endParaRPr lang="zh-CN" altLang="en-US">
              <a:solidFill>
                <a:schemeClr val="tx1"/>
              </a:solidFill>
            </a:endParaRPr>
          </a:p>
        </p:txBody>
      </p:sp>
      <p:pic>
        <p:nvPicPr>
          <p:cNvPr id="25" name="图片 24"/>
          <p:cNvPicPr>
            <a:picLocks noChangeAspect="1"/>
          </p:cNvPicPr>
          <p:nvPr/>
        </p:nvPicPr>
        <p:blipFill>
          <a:blip r:embed="rId127"/>
          <a:stretch>
            <a:fillRect/>
          </a:stretch>
        </p:blipFill>
        <p:spPr>
          <a:xfrm>
            <a:off x="5808345" y="884555"/>
            <a:ext cx="3016885" cy="3452495"/>
          </a:xfrm>
          <a:prstGeom prst="rect">
            <a:avLst/>
          </a:prstGeom>
        </p:spPr>
      </p:pic>
      <p:pic>
        <p:nvPicPr>
          <p:cNvPr id="26" name="图片 25"/>
          <p:cNvPicPr>
            <a:picLocks noChangeAspect="1"/>
          </p:cNvPicPr>
          <p:nvPr/>
        </p:nvPicPr>
        <p:blipFill>
          <a:blip r:embed="rId128"/>
          <a:stretch>
            <a:fillRect/>
          </a:stretch>
        </p:blipFill>
        <p:spPr>
          <a:xfrm>
            <a:off x="9048115" y="853440"/>
            <a:ext cx="3040380" cy="3482340"/>
          </a:xfrm>
          <a:prstGeom prst="rect">
            <a:avLst/>
          </a:prstGeom>
        </p:spPr>
      </p:pic>
      <p:pic>
        <p:nvPicPr>
          <p:cNvPr id="27" name="图片 26"/>
          <p:cNvPicPr>
            <a:picLocks noChangeAspect="1"/>
          </p:cNvPicPr>
          <p:nvPr/>
        </p:nvPicPr>
        <p:blipFill>
          <a:blip r:embed="rId129"/>
          <a:stretch>
            <a:fillRect/>
          </a:stretch>
        </p:blipFill>
        <p:spPr>
          <a:xfrm>
            <a:off x="6036945" y="4364990"/>
            <a:ext cx="5029835" cy="216725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17245" y="973455"/>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sp>
        <p:nvSpPr>
          <p:cNvPr id="20" name="文本框 19"/>
          <p:cNvSpPr txBox="1"/>
          <p:nvPr/>
        </p:nvSpPr>
        <p:spPr>
          <a:xfrm>
            <a:off x="408305" y="621030"/>
            <a:ext cx="4561840" cy="368300"/>
          </a:xfrm>
          <a:prstGeom prst="rect">
            <a:avLst/>
          </a:prstGeom>
          <a:noFill/>
        </p:spPr>
        <p:txBody>
          <a:bodyPr wrap="square" rtlCol="0" anchor="t">
            <a:spAutoFit/>
          </a:bodyPr>
          <a:p>
            <a:r>
              <a:rPr lang="zh-CN" altLang="en-US" b="1">
                <a:solidFill>
                  <a:srgbClr val="FF0000"/>
                </a:solidFill>
              </a:rPr>
              <a:t>工作</a:t>
            </a:r>
            <a:r>
              <a:rPr lang="en-US" altLang="zh-CN" b="1">
                <a:solidFill>
                  <a:srgbClr val="FF0000"/>
                </a:solidFill>
              </a:rPr>
              <a:t>2</a:t>
            </a:r>
            <a:r>
              <a:rPr lang="zh-CN" altLang="en-US" b="1">
                <a:solidFill>
                  <a:srgbClr val="FF0000"/>
                </a:solidFill>
              </a:rPr>
              <a:t>：</a:t>
            </a:r>
            <a:r>
              <a:rPr lang="zh-CN" altLang="en-US" b="1">
                <a:solidFill>
                  <a:schemeClr val="tx1"/>
                </a:solidFill>
              </a:rPr>
              <a:t>一、</a:t>
            </a:r>
            <a:r>
              <a:rPr lang="zh-CN" altLang="en-US">
                <a:solidFill>
                  <a:schemeClr val="tx1"/>
                </a:solidFill>
              </a:rPr>
              <a:t>网闸介绍</a:t>
            </a:r>
            <a:endParaRPr lang="zh-CN" altLang="en-US">
              <a:solidFill>
                <a:schemeClr val="tx1"/>
              </a:solidFill>
            </a:endParaRPr>
          </a:p>
        </p:txBody>
      </p:sp>
      <p:pic>
        <p:nvPicPr>
          <p:cNvPr id="25" name="图片 24"/>
          <p:cNvPicPr>
            <a:picLocks noChangeAspect="1"/>
          </p:cNvPicPr>
          <p:nvPr/>
        </p:nvPicPr>
        <p:blipFill>
          <a:blip r:embed="rId127"/>
          <a:stretch>
            <a:fillRect/>
          </a:stretch>
        </p:blipFill>
        <p:spPr>
          <a:xfrm>
            <a:off x="7221220" y="711835"/>
            <a:ext cx="3702050" cy="5358130"/>
          </a:xfrm>
          <a:prstGeom prst="rect">
            <a:avLst/>
          </a:prstGeom>
        </p:spPr>
      </p:pic>
      <p:sp>
        <p:nvSpPr>
          <p:cNvPr id="26" name="文本框 25"/>
          <p:cNvSpPr txBox="1"/>
          <p:nvPr/>
        </p:nvSpPr>
        <p:spPr>
          <a:xfrm>
            <a:off x="480060" y="1196975"/>
            <a:ext cx="5064760" cy="7847330"/>
          </a:xfrm>
          <a:prstGeom prst="rect">
            <a:avLst/>
          </a:prstGeom>
          <a:noFill/>
        </p:spPr>
        <p:txBody>
          <a:bodyPr wrap="square" rtlCol="0" anchor="t">
            <a:spAutoFit/>
          </a:bodyPr>
          <a:p>
            <a:r>
              <a:rPr lang="zh-CN" altLang="en-US">
                <a:solidFill>
                  <a:schemeClr val="tx1"/>
                </a:solidFill>
              </a:rPr>
              <a:t>网闸分为</a:t>
            </a:r>
            <a:r>
              <a:rPr lang="en-US" altLang="zh-CN">
                <a:solidFill>
                  <a:schemeClr val="tx1"/>
                </a:solidFill>
              </a:rPr>
              <a:t>A</a:t>
            </a:r>
            <a:r>
              <a:rPr lang="zh-CN" altLang="en-US">
                <a:solidFill>
                  <a:schemeClr val="tx1"/>
                </a:solidFill>
              </a:rPr>
              <a:t>侧跟</a:t>
            </a:r>
            <a:r>
              <a:rPr lang="en-US" altLang="zh-CN">
                <a:solidFill>
                  <a:schemeClr val="tx1"/>
                </a:solidFill>
              </a:rPr>
              <a:t>B</a:t>
            </a:r>
            <a:r>
              <a:rPr lang="zh-CN" altLang="en-US">
                <a:solidFill>
                  <a:schemeClr val="tx1"/>
                </a:solidFill>
              </a:rPr>
              <a:t>侧并且网口都具备</a:t>
            </a:r>
            <a:r>
              <a:rPr lang="zh-CN" altLang="en-US">
                <a:solidFill>
                  <a:srgbClr val="FF0000"/>
                </a:solidFill>
              </a:rPr>
              <a:t>默认</a:t>
            </a:r>
            <a:r>
              <a:rPr lang="zh-CN" altLang="en-US">
                <a:solidFill>
                  <a:schemeClr val="tx1"/>
                </a:solidFill>
              </a:rPr>
              <a:t>的</a:t>
            </a:r>
            <a:r>
              <a:rPr lang="en-US" altLang="zh-CN">
                <a:solidFill>
                  <a:schemeClr val="tx1"/>
                </a:solidFill>
              </a:rPr>
              <a:t>IP</a:t>
            </a:r>
            <a:r>
              <a:rPr lang="zh-CN" altLang="en-US">
                <a:solidFill>
                  <a:schemeClr val="tx1"/>
                </a:solidFill>
              </a:rPr>
              <a:t>：</a:t>
            </a:r>
            <a:endParaRPr lang="zh-CN" altLang="en-US">
              <a:solidFill>
                <a:schemeClr val="tx1"/>
              </a:solidFill>
            </a:endParaRPr>
          </a:p>
          <a:p>
            <a:endParaRPr lang="zh-CN" altLang="en-US">
              <a:solidFill>
                <a:schemeClr val="tx1"/>
              </a:solidFill>
            </a:endParaRPr>
          </a:p>
          <a:p>
            <a:r>
              <a:rPr lang="en-US" altLang="zh-CN">
                <a:solidFill>
                  <a:schemeClr val="tx1"/>
                </a:solidFill>
              </a:rPr>
              <a:t>A</a:t>
            </a:r>
            <a:r>
              <a:rPr lang="zh-CN" altLang="en-US">
                <a:solidFill>
                  <a:schemeClr val="tx1"/>
                </a:solidFill>
              </a:rPr>
              <a:t>为</a:t>
            </a:r>
            <a:r>
              <a:rPr lang="zh-CN" altLang="en-US">
                <a:solidFill>
                  <a:srgbClr val="FF0000"/>
                </a:solidFill>
              </a:rPr>
              <a:t>内侧</a:t>
            </a:r>
            <a:r>
              <a:rPr lang="zh-CN" altLang="en-US">
                <a:solidFill>
                  <a:schemeClr val="tx1"/>
                </a:solidFill>
              </a:rPr>
              <a:t>跟物联网主机连接（</a:t>
            </a:r>
            <a:r>
              <a:rPr lang="zh-CN" altLang="en-US">
                <a:solidFill>
                  <a:schemeClr val="tx1"/>
                </a:solidFill>
              </a:rPr>
              <a:t>采集器）；</a:t>
            </a:r>
            <a:endParaRPr lang="zh-CN" altLang="en-US">
              <a:solidFill>
                <a:schemeClr val="tx1"/>
              </a:solidFill>
            </a:endParaRPr>
          </a:p>
          <a:p>
            <a:r>
              <a:rPr lang="zh-CN" altLang="en-US">
                <a:solidFill>
                  <a:srgbClr val="FF0000"/>
                </a:solidFill>
              </a:rPr>
              <a:t>A侧</a:t>
            </a:r>
            <a:r>
              <a:rPr lang="zh-CN" altLang="en-US">
                <a:solidFill>
                  <a:srgbClr val="FF0000"/>
                </a:solidFill>
              </a:rPr>
              <a:t>六个网口地址分别为：</a:t>
            </a:r>
            <a:endParaRPr lang="zh-CN" altLang="en-US">
              <a:solidFill>
                <a:srgbClr val="FF0000"/>
              </a:solidFill>
            </a:endParaRPr>
          </a:p>
          <a:p>
            <a:r>
              <a:rPr lang="zh-CN" altLang="en-US">
                <a:solidFill>
                  <a:schemeClr val="tx1"/>
                </a:solidFill>
              </a:rPr>
              <a:t>1.ETH0:192.168.0.253</a:t>
            </a:r>
            <a:endParaRPr lang="zh-CN" altLang="en-US">
              <a:solidFill>
                <a:schemeClr val="tx1"/>
              </a:solidFill>
            </a:endParaRPr>
          </a:p>
          <a:p>
            <a:r>
              <a:rPr lang="zh-CN" altLang="en-US">
                <a:solidFill>
                  <a:schemeClr val="tx1"/>
                </a:solidFill>
              </a:rPr>
              <a:t>2.ETH1:192.168.1.253</a:t>
            </a:r>
            <a:endParaRPr lang="zh-CN" altLang="en-US">
              <a:solidFill>
                <a:schemeClr val="tx1"/>
              </a:solidFill>
            </a:endParaRPr>
          </a:p>
          <a:p>
            <a:r>
              <a:rPr lang="zh-CN" altLang="en-US">
                <a:solidFill>
                  <a:schemeClr val="tx1"/>
                </a:solidFill>
              </a:rPr>
              <a:t>3.ETH2:192.168.2.253</a:t>
            </a:r>
            <a:endParaRPr lang="zh-CN" altLang="en-US">
              <a:solidFill>
                <a:schemeClr val="tx1"/>
              </a:solidFill>
            </a:endParaRPr>
          </a:p>
          <a:p>
            <a:r>
              <a:rPr lang="zh-CN" altLang="en-US">
                <a:solidFill>
                  <a:schemeClr val="tx1"/>
                </a:solidFill>
              </a:rPr>
              <a:t>4.ETH3:192.168.3.253</a:t>
            </a:r>
            <a:endParaRPr lang="zh-CN" altLang="en-US">
              <a:solidFill>
                <a:schemeClr val="tx1"/>
              </a:solidFill>
            </a:endParaRPr>
          </a:p>
          <a:p>
            <a:r>
              <a:rPr lang="zh-CN" altLang="en-US">
                <a:solidFill>
                  <a:schemeClr val="tx1"/>
                </a:solidFill>
              </a:rPr>
              <a:t>5.ETH4:192.168.4.253</a:t>
            </a:r>
            <a:endParaRPr lang="zh-CN" altLang="en-US">
              <a:solidFill>
                <a:schemeClr val="tx1"/>
              </a:solidFill>
            </a:endParaRPr>
          </a:p>
          <a:p>
            <a:r>
              <a:rPr lang="zh-CN" altLang="en-US">
                <a:solidFill>
                  <a:schemeClr val="tx1"/>
                </a:solidFill>
              </a:rPr>
              <a:t>6.ETH5:192.168.5.253</a:t>
            </a:r>
            <a:endParaRPr lang="zh-CN" altLang="en-US">
              <a:solidFill>
                <a:schemeClr val="tx1"/>
              </a:solidFill>
            </a:endParaRPr>
          </a:p>
          <a:p>
            <a:endParaRPr lang="zh-CN" altLang="en-US">
              <a:solidFill>
                <a:schemeClr val="tx1"/>
              </a:solidFill>
            </a:endParaRPr>
          </a:p>
          <a:p>
            <a:r>
              <a:rPr lang="en-US" altLang="zh-CN">
                <a:solidFill>
                  <a:schemeClr val="tx1"/>
                </a:solidFill>
              </a:rPr>
              <a:t>B</a:t>
            </a:r>
            <a:r>
              <a:rPr lang="zh-CN" altLang="en-US">
                <a:solidFill>
                  <a:schemeClr val="tx1"/>
                </a:solidFill>
              </a:rPr>
              <a:t>为</a:t>
            </a:r>
            <a:r>
              <a:rPr lang="zh-CN" altLang="en-US">
                <a:solidFill>
                  <a:srgbClr val="FF0000"/>
                </a:solidFill>
              </a:rPr>
              <a:t>外侧</a:t>
            </a:r>
            <a:r>
              <a:rPr lang="zh-CN" altLang="en-US">
                <a:solidFill>
                  <a:schemeClr val="tx1"/>
                </a:solidFill>
              </a:rPr>
              <a:t>跟信息化平台处于同一局域网或</a:t>
            </a:r>
            <a:r>
              <a:rPr lang="zh-CN" altLang="en-US">
                <a:solidFill>
                  <a:schemeClr val="tx1"/>
                </a:solidFill>
              </a:rPr>
              <a:t>外网；</a:t>
            </a:r>
            <a:endParaRPr lang="zh-CN" altLang="en-US">
              <a:solidFill>
                <a:schemeClr val="tx1"/>
              </a:solidFill>
            </a:endParaRPr>
          </a:p>
          <a:p>
            <a:r>
              <a:rPr lang="en-US" altLang="zh-CN">
                <a:solidFill>
                  <a:srgbClr val="FF0000"/>
                </a:solidFill>
                <a:sym typeface="+mn-ea"/>
              </a:rPr>
              <a:t>B</a:t>
            </a:r>
            <a:r>
              <a:rPr lang="zh-CN" altLang="en-US">
                <a:solidFill>
                  <a:srgbClr val="FF0000"/>
                </a:solidFill>
                <a:sym typeface="+mn-ea"/>
              </a:rPr>
              <a:t>侧</a:t>
            </a:r>
            <a:r>
              <a:rPr lang="zh-CN" altLang="en-US">
                <a:solidFill>
                  <a:srgbClr val="FF0000"/>
                </a:solidFill>
                <a:sym typeface="+mn-ea"/>
              </a:rPr>
              <a:t>六个网口地址分别为：</a:t>
            </a:r>
            <a:endParaRPr lang="zh-CN" altLang="en-US">
              <a:solidFill>
                <a:srgbClr val="FF0000"/>
              </a:solidFill>
            </a:endParaRPr>
          </a:p>
          <a:p>
            <a:r>
              <a:rPr lang="zh-CN" altLang="en-US">
                <a:sym typeface="+mn-ea"/>
              </a:rPr>
              <a:t>1.ETH0:192.168.0.253</a:t>
            </a:r>
            <a:endParaRPr lang="zh-CN" altLang="en-US">
              <a:solidFill>
                <a:schemeClr val="tx1"/>
              </a:solidFill>
            </a:endParaRPr>
          </a:p>
          <a:p>
            <a:r>
              <a:rPr lang="zh-CN" altLang="en-US">
                <a:sym typeface="+mn-ea"/>
              </a:rPr>
              <a:t>2.ETH1:192.168.1.253</a:t>
            </a:r>
            <a:endParaRPr lang="zh-CN" altLang="en-US">
              <a:solidFill>
                <a:schemeClr val="tx1"/>
              </a:solidFill>
            </a:endParaRPr>
          </a:p>
          <a:p>
            <a:r>
              <a:rPr lang="zh-CN" altLang="en-US">
                <a:sym typeface="+mn-ea"/>
              </a:rPr>
              <a:t>3.ETH2:192.168.2.253</a:t>
            </a:r>
            <a:endParaRPr lang="zh-CN" altLang="en-US">
              <a:solidFill>
                <a:schemeClr val="tx1"/>
              </a:solidFill>
            </a:endParaRPr>
          </a:p>
          <a:p>
            <a:r>
              <a:rPr lang="zh-CN" altLang="en-US">
                <a:sym typeface="+mn-ea"/>
              </a:rPr>
              <a:t>4.ETH3:192.168.3.253</a:t>
            </a:r>
            <a:endParaRPr lang="zh-CN" altLang="en-US">
              <a:solidFill>
                <a:schemeClr val="tx1"/>
              </a:solidFill>
            </a:endParaRPr>
          </a:p>
          <a:p>
            <a:r>
              <a:rPr lang="zh-CN" altLang="en-US">
                <a:sym typeface="+mn-ea"/>
              </a:rPr>
              <a:t>5.ETH4:192.168.4.253</a:t>
            </a:r>
            <a:endParaRPr lang="zh-CN" altLang="en-US">
              <a:solidFill>
                <a:schemeClr val="tx1"/>
              </a:solidFill>
            </a:endParaRPr>
          </a:p>
          <a:p>
            <a:r>
              <a:rPr lang="zh-CN" altLang="en-US">
                <a:sym typeface="+mn-ea"/>
              </a:rPr>
              <a:t>6.ETH5:192.168.5.253</a:t>
            </a:r>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17245" y="973455"/>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sp>
        <p:nvSpPr>
          <p:cNvPr id="20" name="文本框 19"/>
          <p:cNvSpPr txBox="1"/>
          <p:nvPr/>
        </p:nvSpPr>
        <p:spPr>
          <a:xfrm>
            <a:off x="408305" y="621030"/>
            <a:ext cx="4561840" cy="368300"/>
          </a:xfrm>
          <a:prstGeom prst="rect">
            <a:avLst/>
          </a:prstGeom>
          <a:noFill/>
        </p:spPr>
        <p:txBody>
          <a:bodyPr wrap="square" rtlCol="0" anchor="t">
            <a:spAutoFit/>
          </a:bodyPr>
          <a:p>
            <a:r>
              <a:rPr lang="zh-CN" altLang="en-US" b="1">
                <a:solidFill>
                  <a:srgbClr val="FF0000"/>
                </a:solidFill>
              </a:rPr>
              <a:t>工作</a:t>
            </a:r>
            <a:r>
              <a:rPr lang="en-US" altLang="zh-CN" b="1">
                <a:solidFill>
                  <a:srgbClr val="FF0000"/>
                </a:solidFill>
              </a:rPr>
              <a:t>2</a:t>
            </a:r>
            <a:r>
              <a:rPr lang="zh-CN" altLang="en-US" b="1">
                <a:solidFill>
                  <a:srgbClr val="FF0000"/>
                </a:solidFill>
              </a:rPr>
              <a:t>：</a:t>
            </a:r>
            <a:r>
              <a:rPr lang="zh-CN" altLang="en-US" b="1">
                <a:solidFill>
                  <a:schemeClr val="tx1"/>
                </a:solidFill>
              </a:rPr>
              <a:t>二、</a:t>
            </a:r>
            <a:r>
              <a:rPr lang="zh-CN" altLang="en-US">
                <a:solidFill>
                  <a:schemeClr val="tx1"/>
                </a:solidFill>
              </a:rPr>
              <a:t>物联网主机（采集器）介绍</a:t>
            </a:r>
            <a:endParaRPr lang="zh-CN" altLang="en-US">
              <a:solidFill>
                <a:schemeClr val="tx1"/>
              </a:solidFill>
            </a:endParaRPr>
          </a:p>
        </p:txBody>
      </p:sp>
      <p:pic>
        <p:nvPicPr>
          <p:cNvPr id="25" name="图片 24"/>
          <p:cNvPicPr>
            <a:picLocks noChangeAspect="1"/>
          </p:cNvPicPr>
          <p:nvPr/>
        </p:nvPicPr>
        <p:blipFill>
          <a:blip r:embed="rId127"/>
          <a:stretch>
            <a:fillRect/>
          </a:stretch>
        </p:blipFill>
        <p:spPr>
          <a:xfrm>
            <a:off x="7221220" y="711835"/>
            <a:ext cx="3702050" cy="5358130"/>
          </a:xfrm>
          <a:prstGeom prst="rect">
            <a:avLst/>
          </a:prstGeom>
        </p:spPr>
      </p:pic>
      <p:sp>
        <p:nvSpPr>
          <p:cNvPr id="26" name="文本框 25"/>
          <p:cNvSpPr txBox="1"/>
          <p:nvPr/>
        </p:nvSpPr>
        <p:spPr>
          <a:xfrm>
            <a:off x="480060" y="1196975"/>
            <a:ext cx="5064760" cy="4799965"/>
          </a:xfrm>
          <a:prstGeom prst="rect">
            <a:avLst/>
          </a:prstGeom>
          <a:noFill/>
        </p:spPr>
        <p:txBody>
          <a:bodyPr wrap="square" rtlCol="0" anchor="t">
            <a:spAutoFit/>
          </a:bodyPr>
          <a:p>
            <a:r>
              <a:rPr lang="zh-CN" altLang="en-US">
                <a:sym typeface="+mn-ea"/>
              </a:rPr>
              <a:t>物联网主机（采集器）分为六个网口并且</a:t>
            </a:r>
            <a:r>
              <a:rPr lang="zh-CN" altLang="en-US">
                <a:sym typeface="+mn-ea"/>
              </a:rPr>
              <a:t>每个网口都具备</a:t>
            </a:r>
            <a:r>
              <a:rPr lang="zh-CN" altLang="en-US">
                <a:solidFill>
                  <a:srgbClr val="FF0000"/>
                </a:solidFill>
                <a:sym typeface="+mn-ea"/>
              </a:rPr>
              <a:t>默认</a:t>
            </a:r>
            <a:r>
              <a:rPr lang="zh-CN" altLang="en-US">
                <a:sym typeface="+mn-ea"/>
              </a:rPr>
              <a:t>的</a:t>
            </a:r>
            <a:r>
              <a:rPr lang="en-US" altLang="zh-CN">
                <a:sym typeface="+mn-ea"/>
              </a:rPr>
              <a:t>IP</a:t>
            </a:r>
            <a:r>
              <a:rPr lang="zh-CN" altLang="en-US">
                <a:sym typeface="+mn-ea"/>
              </a:rPr>
              <a:t>：</a:t>
            </a:r>
            <a:endParaRPr lang="zh-CN" altLang="en-US">
              <a:sym typeface="+mn-ea"/>
            </a:endParaRPr>
          </a:p>
          <a:p>
            <a:endParaRPr lang="zh-CN" altLang="en-US">
              <a:sym typeface="+mn-ea"/>
            </a:endParaRPr>
          </a:p>
          <a:p>
            <a:r>
              <a:rPr lang="zh-CN" altLang="en-US">
                <a:solidFill>
                  <a:srgbClr val="FF0000"/>
                </a:solidFill>
                <a:sym typeface="+mn-ea"/>
              </a:rPr>
              <a:t>采集器六个网口地址分别为：</a:t>
            </a:r>
            <a:endParaRPr lang="zh-CN" altLang="en-US">
              <a:solidFill>
                <a:srgbClr val="FF0000"/>
              </a:solidFill>
            </a:endParaRPr>
          </a:p>
          <a:p>
            <a:r>
              <a:rPr lang="zh-CN" altLang="en-US">
                <a:solidFill>
                  <a:schemeClr val="tx1"/>
                </a:solidFill>
              </a:rPr>
              <a:t>1.ETH0:192.168.0.253</a:t>
            </a:r>
            <a:endParaRPr lang="zh-CN" altLang="en-US">
              <a:solidFill>
                <a:schemeClr val="tx1"/>
              </a:solidFill>
            </a:endParaRPr>
          </a:p>
          <a:p>
            <a:r>
              <a:rPr lang="zh-CN" altLang="en-US">
                <a:solidFill>
                  <a:schemeClr val="tx1"/>
                </a:solidFill>
              </a:rPr>
              <a:t>2.ETH1:192.168.1.253</a:t>
            </a:r>
            <a:endParaRPr lang="zh-CN" altLang="en-US">
              <a:solidFill>
                <a:schemeClr val="tx1"/>
              </a:solidFill>
            </a:endParaRPr>
          </a:p>
          <a:p>
            <a:r>
              <a:rPr lang="zh-CN" altLang="en-US">
                <a:solidFill>
                  <a:schemeClr val="tx1"/>
                </a:solidFill>
              </a:rPr>
              <a:t>3.ETH2:192.168.2.253</a:t>
            </a:r>
            <a:endParaRPr lang="zh-CN" altLang="en-US">
              <a:solidFill>
                <a:schemeClr val="tx1"/>
              </a:solidFill>
            </a:endParaRPr>
          </a:p>
          <a:p>
            <a:r>
              <a:rPr lang="zh-CN" altLang="en-US">
                <a:solidFill>
                  <a:schemeClr val="tx1"/>
                </a:solidFill>
              </a:rPr>
              <a:t>4.ETH3:192.168.3.253</a:t>
            </a:r>
            <a:endParaRPr lang="zh-CN" altLang="en-US">
              <a:solidFill>
                <a:schemeClr val="tx1"/>
              </a:solidFill>
            </a:endParaRPr>
          </a:p>
          <a:p>
            <a:r>
              <a:rPr lang="zh-CN" altLang="en-US">
                <a:solidFill>
                  <a:schemeClr val="tx1"/>
                </a:solidFill>
              </a:rPr>
              <a:t>5.ETH4:192.168.4.253</a:t>
            </a:r>
            <a:endParaRPr lang="zh-CN" altLang="en-US">
              <a:solidFill>
                <a:schemeClr val="tx1"/>
              </a:solidFill>
            </a:endParaRPr>
          </a:p>
          <a:p>
            <a:r>
              <a:rPr lang="zh-CN" altLang="en-US">
                <a:solidFill>
                  <a:schemeClr val="tx1"/>
                </a:solidFill>
              </a:rPr>
              <a:t>6.ETH5:192.168.5.253</a:t>
            </a:r>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17245" y="973455"/>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sp>
        <p:nvSpPr>
          <p:cNvPr id="20" name="文本框 19"/>
          <p:cNvSpPr txBox="1"/>
          <p:nvPr/>
        </p:nvSpPr>
        <p:spPr>
          <a:xfrm>
            <a:off x="408305" y="621030"/>
            <a:ext cx="4561840" cy="368300"/>
          </a:xfrm>
          <a:prstGeom prst="rect">
            <a:avLst/>
          </a:prstGeom>
          <a:noFill/>
        </p:spPr>
        <p:txBody>
          <a:bodyPr wrap="square" rtlCol="0" anchor="t">
            <a:spAutoFit/>
          </a:bodyPr>
          <a:p>
            <a:r>
              <a:rPr lang="zh-CN" altLang="en-US" b="1">
                <a:solidFill>
                  <a:srgbClr val="FF0000"/>
                </a:solidFill>
              </a:rPr>
              <a:t>工作</a:t>
            </a:r>
            <a:r>
              <a:rPr lang="en-US" altLang="zh-CN" b="1">
                <a:solidFill>
                  <a:srgbClr val="FF0000"/>
                </a:solidFill>
              </a:rPr>
              <a:t>3</a:t>
            </a:r>
            <a:r>
              <a:rPr lang="zh-CN" altLang="en-US" b="1">
                <a:solidFill>
                  <a:srgbClr val="FF0000"/>
                </a:solidFill>
              </a:rPr>
              <a:t>：</a:t>
            </a:r>
            <a:r>
              <a:rPr lang="zh-CN" altLang="en-US">
                <a:solidFill>
                  <a:schemeClr val="tx1"/>
                </a:solidFill>
              </a:rPr>
              <a:t>准备硬件连接</a:t>
            </a:r>
            <a:endParaRPr lang="zh-CN" altLang="en-US">
              <a:solidFill>
                <a:schemeClr val="tx1"/>
              </a:solidFill>
            </a:endParaRPr>
          </a:p>
        </p:txBody>
      </p:sp>
      <p:sp>
        <p:nvSpPr>
          <p:cNvPr id="26" name="文本框 25"/>
          <p:cNvSpPr txBox="1"/>
          <p:nvPr/>
        </p:nvSpPr>
        <p:spPr>
          <a:xfrm>
            <a:off x="480060" y="1196975"/>
            <a:ext cx="3201035" cy="7293610"/>
          </a:xfrm>
          <a:prstGeom prst="rect">
            <a:avLst/>
          </a:prstGeom>
          <a:noFill/>
        </p:spPr>
        <p:txBody>
          <a:bodyPr wrap="square" rtlCol="0" anchor="t">
            <a:spAutoFit/>
          </a:bodyPr>
          <a:p>
            <a:r>
              <a:rPr lang="zh-CN" altLang="en-US" b="1">
                <a:solidFill>
                  <a:schemeClr val="tx1"/>
                </a:solidFill>
                <a:sym typeface="+mn-ea"/>
              </a:rPr>
              <a:t>一、</a:t>
            </a:r>
            <a:r>
              <a:rPr lang="zh-CN" altLang="en-US">
                <a:solidFill>
                  <a:srgbClr val="FF0000"/>
                </a:solidFill>
                <a:sym typeface="+mn-ea"/>
              </a:rPr>
              <a:t>采集器</a:t>
            </a:r>
            <a:r>
              <a:rPr lang="zh-CN" altLang="en-US">
                <a:sym typeface="+mn-ea"/>
              </a:rPr>
              <a:t>的连接方法：</a:t>
            </a:r>
            <a:endParaRPr lang="zh-CN" altLang="en-US">
              <a:sym typeface="+mn-ea"/>
            </a:endParaRPr>
          </a:p>
          <a:p>
            <a:endParaRPr lang="zh-CN" altLang="en-US">
              <a:sym typeface="+mn-ea"/>
            </a:endParaRPr>
          </a:p>
          <a:p>
            <a:r>
              <a:rPr lang="zh-CN" altLang="en-US">
                <a:sym typeface="+mn-ea"/>
              </a:rPr>
              <a:t>采集器跟网闸之间的连接是为了隔离采集器跟DCS之间的连接，网闸根据只出不进的原则将数据传送给采集器并且屏蔽采集器传往DCS的数据。</a:t>
            </a:r>
            <a:endParaRPr lang="zh-CN" altLang="en-US">
              <a:sym typeface="+mn-ea"/>
            </a:endParaRPr>
          </a:p>
          <a:p>
            <a:endParaRPr lang="zh-CN" altLang="en-US">
              <a:sym typeface="+mn-ea"/>
            </a:endParaRPr>
          </a:p>
          <a:p>
            <a:r>
              <a:rPr lang="zh-CN" altLang="en-US">
                <a:solidFill>
                  <a:srgbClr val="FF0000"/>
                </a:solidFill>
                <a:sym typeface="+mn-ea"/>
              </a:rPr>
              <a:t>因此采集器的网口跟网闸</a:t>
            </a:r>
            <a:r>
              <a:rPr lang="en-US" altLang="zh-CN">
                <a:solidFill>
                  <a:srgbClr val="FF0000"/>
                </a:solidFill>
                <a:sym typeface="+mn-ea"/>
              </a:rPr>
              <a:t>A</a:t>
            </a:r>
            <a:r>
              <a:rPr lang="zh-CN" altLang="en-US">
                <a:solidFill>
                  <a:srgbClr val="FF0000"/>
                </a:solidFill>
                <a:sym typeface="+mn-ea"/>
              </a:rPr>
              <a:t>侧对应相连即可。</a:t>
            </a:r>
            <a:endParaRPr lang="zh-CN" altLang="en-US">
              <a:solidFill>
                <a:srgbClr val="FF0000"/>
              </a:solidFill>
              <a:sym typeface="+mn-ea"/>
            </a:endParaRPr>
          </a:p>
          <a:p>
            <a:endParaRPr lang="zh-CN" altLang="en-US">
              <a:solidFill>
                <a:srgbClr val="FF0000"/>
              </a:solidFill>
              <a:sym typeface="+mn-ea"/>
            </a:endParaRPr>
          </a:p>
          <a:p>
            <a:r>
              <a:rPr lang="zh-CN" altLang="en-US">
                <a:solidFill>
                  <a:schemeClr val="tx1"/>
                </a:solidFill>
                <a:sym typeface="+mn-ea"/>
              </a:rPr>
              <a:t>如图所示：</a:t>
            </a:r>
            <a:endParaRPr lang="zh-CN" altLang="en-US">
              <a:solidFill>
                <a:schemeClr val="tx1"/>
              </a:solidFill>
              <a:sym typeface="+mn-ea"/>
            </a:endParaRPr>
          </a:p>
          <a:p>
            <a:r>
              <a:rPr lang="zh-CN" altLang="en-US">
                <a:solidFill>
                  <a:schemeClr val="tx1"/>
                </a:solidFill>
                <a:sym typeface="+mn-ea"/>
              </a:rPr>
              <a:t>采集器的网口</a:t>
            </a:r>
            <a:r>
              <a:rPr lang="en-US" altLang="zh-CN">
                <a:solidFill>
                  <a:schemeClr val="tx1"/>
                </a:solidFill>
                <a:sym typeface="+mn-ea"/>
              </a:rPr>
              <a:t>3</a:t>
            </a:r>
            <a:r>
              <a:rPr lang="zh-CN" altLang="en-US">
                <a:solidFill>
                  <a:schemeClr val="tx1"/>
                </a:solidFill>
                <a:sym typeface="+mn-ea"/>
              </a:rPr>
              <a:t>连接的网闸</a:t>
            </a:r>
            <a:r>
              <a:rPr lang="en-US" altLang="zh-CN">
                <a:solidFill>
                  <a:schemeClr val="tx1"/>
                </a:solidFill>
                <a:sym typeface="+mn-ea"/>
              </a:rPr>
              <a:t>A</a:t>
            </a:r>
            <a:r>
              <a:rPr lang="zh-CN" altLang="en-US">
                <a:solidFill>
                  <a:schemeClr val="tx1"/>
                </a:solidFill>
                <a:sym typeface="+mn-ea"/>
              </a:rPr>
              <a:t>侧（内侧）的网口</a:t>
            </a:r>
            <a:r>
              <a:rPr lang="en-US" altLang="zh-CN">
                <a:solidFill>
                  <a:schemeClr val="tx1"/>
                </a:solidFill>
                <a:sym typeface="+mn-ea"/>
              </a:rPr>
              <a:t>3</a:t>
            </a:r>
            <a:r>
              <a:rPr lang="zh-CN" altLang="en-US">
                <a:solidFill>
                  <a:schemeClr val="tx1"/>
                </a:solidFill>
                <a:sym typeface="+mn-ea"/>
              </a:rPr>
              <a:t>；</a:t>
            </a:r>
            <a:endParaRPr lang="zh-CN" altLang="en-US">
              <a:solidFill>
                <a:schemeClr val="tx1"/>
              </a:solidFill>
              <a:sym typeface="+mn-ea"/>
            </a:endParaRPr>
          </a:p>
          <a:p>
            <a:endParaRPr lang="zh-CN" altLang="en-US">
              <a:solidFill>
                <a:schemeClr val="tx1"/>
              </a:solidFill>
              <a:sym typeface="+mn-ea"/>
            </a:endParaRPr>
          </a:p>
          <a:p>
            <a:r>
              <a:rPr lang="zh-CN" altLang="en-US">
                <a:solidFill>
                  <a:schemeClr val="tx1"/>
                </a:solidFill>
                <a:sym typeface="+mn-ea"/>
              </a:rPr>
              <a:t>采集器的网口</a:t>
            </a:r>
            <a:r>
              <a:rPr lang="en-US" altLang="zh-CN">
                <a:solidFill>
                  <a:schemeClr val="tx1"/>
                </a:solidFill>
                <a:sym typeface="+mn-ea"/>
              </a:rPr>
              <a:t>1</a:t>
            </a:r>
            <a:r>
              <a:rPr lang="zh-CN" altLang="en-US">
                <a:solidFill>
                  <a:schemeClr val="tx1"/>
                </a:solidFill>
                <a:sym typeface="+mn-ea"/>
              </a:rPr>
              <a:t>连接在</a:t>
            </a:r>
            <a:r>
              <a:rPr lang="en-US" altLang="zh-CN">
                <a:solidFill>
                  <a:schemeClr val="tx1"/>
                </a:solidFill>
                <a:sym typeface="+mn-ea"/>
              </a:rPr>
              <a:t>OPC</a:t>
            </a:r>
            <a:r>
              <a:rPr lang="zh-CN" altLang="en-US">
                <a:solidFill>
                  <a:schemeClr val="tx1"/>
                </a:solidFill>
                <a:sym typeface="+mn-ea"/>
              </a:rPr>
              <a:t>服务器的交换机的局域网里；</a:t>
            </a:r>
            <a:endParaRPr lang="zh-CN" altLang="en-US">
              <a:solidFill>
                <a:srgbClr val="FF0000"/>
              </a:solidFill>
              <a:sym typeface="+mn-ea"/>
            </a:endParaRPr>
          </a:p>
          <a:p>
            <a:endParaRPr lang="zh-CN" altLang="en-US">
              <a:solidFill>
                <a:srgbClr val="FF0000"/>
              </a:solidFill>
              <a:sym typeface="+mn-ea"/>
            </a:endParaRPr>
          </a:p>
          <a:p>
            <a:endParaRPr lang="zh-CN" altLang="en-US">
              <a:solidFill>
                <a:srgbClr val="FF0000"/>
              </a:solidFill>
              <a:sym typeface="+mn-ea"/>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p:txBody>
      </p:sp>
      <p:pic>
        <p:nvPicPr>
          <p:cNvPr id="3" name="图片 2"/>
          <p:cNvPicPr>
            <a:picLocks noChangeAspect="1"/>
          </p:cNvPicPr>
          <p:nvPr/>
        </p:nvPicPr>
        <p:blipFill>
          <a:blip r:embed="rId127"/>
          <a:stretch>
            <a:fillRect/>
          </a:stretch>
        </p:blipFill>
        <p:spPr>
          <a:xfrm>
            <a:off x="3863975" y="973455"/>
            <a:ext cx="8235315" cy="397002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17245" y="973455"/>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sp>
        <p:nvSpPr>
          <p:cNvPr id="20" name="文本框 19"/>
          <p:cNvSpPr txBox="1"/>
          <p:nvPr/>
        </p:nvSpPr>
        <p:spPr>
          <a:xfrm>
            <a:off x="408305" y="621030"/>
            <a:ext cx="4561840" cy="368300"/>
          </a:xfrm>
          <a:prstGeom prst="rect">
            <a:avLst/>
          </a:prstGeom>
          <a:noFill/>
        </p:spPr>
        <p:txBody>
          <a:bodyPr wrap="square" rtlCol="0" anchor="t">
            <a:spAutoFit/>
          </a:bodyPr>
          <a:p>
            <a:r>
              <a:rPr lang="zh-CN" altLang="en-US" b="1">
                <a:solidFill>
                  <a:srgbClr val="FF0000"/>
                </a:solidFill>
              </a:rPr>
              <a:t>工作</a:t>
            </a:r>
            <a:r>
              <a:rPr lang="en-US" altLang="zh-CN" b="1">
                <a:solidFill>
                  <a:srgbClr val="FF0000"/>
                </a:solidFill>
              </a:rPr>
              <a:t>3</a:t>
            </a:r>
            <a:r>
              <a:rPr lang="zh-CN" altLang="en-US" b="1">
                <a:solidFill>
                  <a:srgbClr val="FF0000"/>
                </a:solidFill>
              </a:rPr>
              <a:t>：</a:t>
            </a:r>
            <a:r>
              <a:rPr lang="zh-CN" altLang="en-US">
                <a:solidFill>
                  <a:schemeClr val="tx1"/>
                </a:solidFill>
              </a:rPr>
              <a:t>准备硬件连接</a:t>
            </a:r>
            <a:endParaRPr lang="zh-CN" altLang="en-US">
              <a:solidFill>
                <a:schemeClr val="tx1"/>
              </a:solidFill>
            </a:endParaRPr>
          </a:p>
        </p:txBody>
      </p:sp>
      <p:sp>
        <p:nvSpPr>
          <p:cNvPr id="26" name="文本框 25"/>
          <p:cNvSpPr txBox="1"/>
          <p:nvPr/>
        </p:nvSpPr>
        <p:spPr>
          <a:xfrm>
            <a:off x="480060" y="1196975"/>
            <a:ext cx="3201035" cy="7016115"/>
          </a:xfrm>
          <a:prstGeom prst="rect">
            <a:avLst/>
          </a:prstGeom>
          <a:noFill/>
        </p:spPr>
        <p:txBody>
          <a:bodyPr wrap="square" rtlCol="0" anchor="t">
            <a:spAutoFit/>
          </a:bodyPr>
          <a:p>
            <a:r>
              <a:rPr lang="zh-CN" altLang="en-US" b="1">
                <a:solidFill>
                  <a:schemeClr val="tx1"/>
                </a:solidFill>
                <a:sym typeface="+mn-ea"/>
              </a:rPr>
              <a:t>二、</a:t>
            </a:r>
            <a:r>
              <a:rPr lang="zh-CN" altLang="en-US">
                <a:solidFill>
                  <a:srgbClr val="FF0000"/>
                </a:solidFill>
                <a:sym typeface="+mn-ea"/>
              </a:rPr>
              <a:t>网闸</a:t>
            </a:r>
            <a:r>
              <a:rPr lang="zh-CN" altLang="en-US">
                <a:sym typeface="+mn-ea"/>
              </a:rPr>
              <a:t>的连接方法：</a:t>
            </a:r>
            <a:endParaRPr lang="zh-CN" altLang="en-US">
              <a:sym typeface="+mn-ea"/>
            </a:endParaRPr>
          </a:p>
          <a:p>
            <a:endParaRPr lang="zh-CN" altLang="en-US">
              <a:solidFill>
                <a:srgbClr val="FF0000"/>
              </a:solidFill>
              <a:sym typeface="+mn-ea"/>
            </a:endParaRPr>
          </a:p>
          <a:p>
            <a:r>
              <a:rPr lang="zh-CN" altLang="en-US">
                <a:solidFill>
                  <a:schemeClr val="tx1"/>
                </a:solidFill>
                <a:sym typeface="+mn-ea"/>
              </a:rPr>
              <a:t>如图所示：</a:t>
            </a:r>
            <a:endParaRPr lang="zh-CN" altLang="en-US">
              <a:solidFill>
                <a:schemeClr val="tx1"/>
              </a:solidFill>
              <a:sym typeface="+mn-ea"/>
            </a:endParaRPr>
          </a:p>
          <a:p>
            <a:r>
              <a:rPr lang="zh-CN" altLang="en-US">
                <a:solidFill>
                  <a:schemeClr val="tx1"/>
                </a:solidFill>
                <a:sym typeface="+mn-ea"/>
              </a:rPr>
              <a:t>网闸</a:t>
            </a:r>
            <a:r>
              <a:rPr lang="en-US" altLang="zh-CN">
                <a:solidFill>
                  <a:schemeClr val="tx1"/>
                </a:solidFill>
                <a:sym typeface="+mn-ea"/>
              </a:rPr>
              <a:t>A</a:t>
            </a:r>
            <a:r>
              <a:rPr lang="zh-CN" altLang="en-US">
                <a:solidFill>
                  <a:schemeClr val="tx1"/>
                </a:solidFill>
                <a:sym typeface="+mn-ea"/>
              </a:rPr>
              <a:t>侧（内侧）的网口</a:t>
            </a:r>
            <a:r>
              <a:rPr lang="en-US" altLang="zh-CN">
                <a:solidFill>
                  <a:schemeClr val="tx1"/>
                </a:solidFill>
                <a:sym typeface="+mn-ea"/>
              </a:rPr>
              <a:t>3</a:t>
            </a:r>
            <a:r>
              <a:rPr lang="zh-CN" altLang="en-US">
                <a:solidFill>
                  <a:schemeClr val="tx1"/>
                </a:solidFill>
                <a:sym typeface="+mn-ea"/>
              </a:rPr>
              <a:t>已经跟物联网主机的网口</a:t>
            </a:r>
            <a:r>
              <a:rPr lang="en-US" altLang="zh-CN">
                <a:solidFill>
                  <a:schemeClr val="tx1"/>
                </a:solidFill>
                <a:sym typeface="+mn-ea"/>
              </a:rPr>
              <a:t>3</a:t>
            </a:r>
            <a:r>
              <a:rPr lang="zh-CN" altLang="en-US">
                <a:solidFill>
                  <a:schemeClr val="tx1"/>
                </a:solidFill>
                <a:sym typeface="+mn-ea"/>
              </a:rPr>
              <a:t>连接；</a:t>
            </a:r>
            <a:endParaRPr lang="zh-CN" altLang="en-US">
              <a:solidFill>
                <a:schemeClr val="tx1"/>
              </a:solidFill>
              <a:sym typeface="+mn-ea"/>
            </a:endParaRPr>
          </a:p>
          <a:p>
            <a:endParaRPr lang="zh-CN" altLang="en-US">
              <a:solidFill>
                <a:schemeClr val="tx1"/>
              </a:solidFill>
              <a:sym typeface="+mn-ea"/>
            </a:endParaRPr>
          </a:p>
          <a:p>
            <a:r>
              <a:rPr lang="zh-CN" altLang="en-US">
                <a:solidFill>
                  <a:schemeClr val="tx1"/>
                </a:solidFill>
                <a:sym typeface="+mn-ea"/>
              </a:rPr>
              <a:t>网闸</a:t>
            </a:r>
            <a:r>
              <a:rPr lang="en-US" altLang="zh-CN">
                <a:solidFill>
                  <a:schemeClr val="tx1"/>
                </a:solidFill>
                <a:sym typeface="+mn-ea"/>
              </a:rPr>
              <a:t>B</a:t>
            </a:r>
            <a:r>
              <a:rPr lang="zh-CN" altLang="en-US">
                <a:solidFill>
                  <a:schemeClr val="tx1"/>
                </a:solidFill>
                <a:sym typeface="+mn-ea"/>
              </a:rPr>
              <a:t>侧（外侧）的网口</a:t>
            </a:r>
            <a:r>
              <a:rPr lang="en-US" altLang="zh-CN">
                <a:solidFill>
                  <a:schemeClr val="tx1"/>
                </a:solidFill>
                <a:sym typeface="+mn-ea"/>
              </a:rPr>
              <a:t>1</a:t>
            </a:r>
            <a:r>
              <a:rPr lang="zh-CN" altLang="en-US">
                <a:solidFill>
                  <a:schemeClr val="tx1"/>
                </a:solidFill>
                <a:sym typeface="+mn-ea"/>
              </a:rPr>
              <a:t>连接在可以通外网的交换机</a:t>
            </a:r>
            <a:r>
              <a:rPr lang="zh-CN" altLang="en-US">
                <a:solidFill>
                  <a:schemeClr val="tx1"/>
                </a:solidFill>
                <a:sym typeface="+mn-ea"/>
              </a:rPr>
              <a:t>里。</a:t>
            </a:r>
            <a:endParaRPr lang="zh-CN" altLang="en-US">
              <a:solidFill>
                <a:schemeClr val="tx1"/>
              </a:solidFill>
              <a:sym typeface="+mn-ea"/>
            </a:endParaRPr>
          </a:p>
          <a:p>
            <a:endParaRPr lang="zh-CN" altLang="en-US">
              <a:solidFill>
                <a:schemeClr val="tx1"/>
              </a:solidFill>
              <a:sym typeface="+mn-ea"/>
            </a:endParaRPr>
          </a:p>
          <a:p>
            <a:r>
              <a:rPr lang="zh-CN" altLang="en-US">
                <a:solidFill>
                  <a:schemeClr val="tx1"/>
                </a:solidFill>
                <a:sym typeface="+mn-ea"/>
              </a:rPr>
              <a:t>注意：这里网闸的网口</a:t>
            </a:r>
            <a:r>
              <a:rPr lang="en-US" altLang="zh-CN">
                <a:solidFill>
                  <a:schemeClr val="tx1"/>
                </a:solidFill>
                <a:sym typeface="+mn-ea"/>
              </a:rPr>
              <a:t>1</a:t>
            </a:r>
            <a:r>
              <a:rPr lang="zh-CN" altLang="en-US">
                <a:solidFill>
                  <a:schemeClr val="tx1"/>
                </a:solidFill>
                <a:sym typeface="+mn-ea"/>
              </a:rPr>
              <a:t>通外网是因为项目现场使用的是华为云服务器，因此要想采集上来的数据能进入信息化平台的数据库表，一定不能忘了将数据库的端口</a:t>
            </a:r>
            <a:r>
              <a:rPr lang="en-US" altLang="zh-CN">
                <a:solidFill>
                  <a:srgbClr val="FF0000"/>
                </a:solidFill>
                <a:sym typeface="+mn-ea"/>
              </a:rPr>
              <a:t>26316</a:t>
            </a:r>
            <a:r>
              <a:rPr lang="zh-CN" altLang="en-US">
                <a:solidFill>
                  <a:schemeClr val="tx1"/>
                </a:solidFill>
                <a:sym typeface="+mn-ea"/>
              </a:rPr>
              <a:t>做端口</a:t>
            </a:r>
            <a:r>
              <a:rPr lang="zh-CN" altLang="en-US">
                <a:solidFill>
                  <a:schemeClr val="tx1"/>
                </a:solidFill>
                <a:sym typeface="+mn-ea"/>
              </a:rPr>
              <a:t>映射。</a:t>
            </a:r>
            <a:endParaRPr lang="zh-CN" altLang="en-US">
              <a:solidFill>
                <a:schemeClr val="tx1"/>
              </a:solidFill>
              <a:sym typeface="+mn-ea"/>
            </a:endParaRPr>
          </a:p>
          <a:p>
            <a:endParaRPr lang="zh-CN" altLang="en-US">
              <a:solidFill>
                <a:schemeClr val="tx1"/>
              </a:solidFill>
              <a:sym typeface="+mn-ea"/>
            </a:endParaRPr>
          </a:p>
          <a:p>
            <a:endParaRPr lang="zh-CN" altLang="en-US">
              <a:solidFill>
                <a:srgbClr val="FF0000"/>
              </a:solidFill>
              <a:sym typeface="+mn-ea"/>
            </a:endParaRPr>
          </a:p>
          <a:p>
            <a:endParaRPr lang="zh-CN" altLang="en-US">
              <a:solidFill>
                <a:srgbClr val="FF0000"/>
              </a:solidFill>
              <a:sym typeface="+mn-ea"/>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p:txBody>
      </p:sp>
      <p:pic>
        <p:nvPicPr>
          <p:cNvPr id="3" name="图片 2"/>
          <p:cNvPicPr>
            <a:picLocks noChangeAspect="1"/>
          </p:cNvPicPr>
          <p:nvPr/>
        </p:nvPicPr>
        <p:blipFill>
          <a:blip r:embed="rId127"/>
          <a:stretch>
            <a:fillRect/>
          </a:stretch>
        </p:blipFill>
        <p:spPr>
          <a:xfrm>
            <a:off x="3863975" y="973455"/>
            <a:ext cx="8235315" cy="397002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17245" y="973455"/>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sp>
        <p:nvSpPr>
          <p:cNvPr id="20" name="文本框 19"/>
          <p:cNvSpPr txBox="1"/>
          <p:nvPr/>
        </p:nvSpPr>
        <p:spPr>
          <a:xfrm>
            <a:off x="408305" y="621030"/>
            <a:ext cx="4561840" cy="368300"/>
          </a:xfrm>
          <a:prstGeom prst="rect">
            <a:avLst/>
          </a:prstGeom>
          <a:noFill/>
        </p:spPr>
        <p:txBody>
          <a:bodyPr wrap="square" rtlCol="0" anchor="t">
            <a:spAutoFit/>
          </a:bodyPr>
          <a:p>
            <a:r>
              <a:rPr lang="zh-CN" altLang="en-US" b="1">
                <a:solidFill>
                  <a:srgbClr val="FF0000"/>
                </a:solidFill>
              </a:rPr>
              <a:t>工作</a:t>
            </a:r>
            <a:r>
              <a:rPr lang="en-US" altLang="zh-CN" b="1">
                <a:solidFill>
                  <a:srgbClr val="FF0000"/>
                </a:solidFill>
              </a:rPr>
              <a:t>3</a:t>
            </a:r>
            <a:r>
              <a:rPr lang="zh-CN" altLang="en-US" b="1">
                <a:solidFill>
                  <a:srgbClr val="FF0000"/>
                </a:solidFill>
              </a:rPr>
              <a:t>：</a:t>
            </a:r>
            <a:r>
              <a:rPr lang="zh-CN" altLang="en-US">
                <a:solidFill>
                  <a:schemeClr val="tx1"/>
                </a:solidFill>
              </a:rPr>
              <a:t>准备硬件连接</a:t>
            </a:r>
            <a:endParaRPr lang="zh-CN" altLang="en-US">
              <a:solidFill>
                <a:schemeClr val="tx1"/>
              </a:solidFill>
            </a:endParaRPr>
          </a:p>
        </p:txBody>
      </p:sp>
      <p:sp>
        <p:nvSpPr>
          <p:cNvPr id="26" name="文本框 25"/>
          <p:cNvSpPr txBox="1"/>
          <p:nvPr/>
        </p:nvSpPr>
        <p:spPr>
          <a:xfrm>
            <a:off x="271780" y="1196975"/>
            <a:ext cx="5247005" cy="6185535"/>
          </a:xfrm>
          <a:prstGeom prst="rect">
            <a:avLst/>
          </a:prstGeom>
          <a:noFill/>
        </p:spPr>
        <p:txBody>
          <a:bodyPr wrap="square" rtlCol="0" anchor="t">
            <a:spAutoFit/>
          </a:bodyPr>
          <a:p>
            <a:r>
              <a:rPr lang="zh-CN" altLang="en-US" b="1">
                <a:solidFill>
                  <a:schemeClr val="tx1"/>
                </a:solidFill>
                <a:sym typeface="+mn-ea"/>
              </a:rPr>
              <a:t>三、</a:t>
            </a:r>
            <a:r>
              <a:rPr lang="zh-CN" altLang="en-US">
                <a:solidFill>
                  <a:srgbClr val="FF0000"/>
                </a:solidFill>
                <a:sym typeface="+mn-ea"/>
              </a:rPr>
              <a:t>有毒可燃气体报警器</a:t>
            </a:r>
            <a:r>
              <a:rPr lang="zh-CN" altLang="en-US">
                <a:sym typeface="+mn-ea"/>
              </a:rPr>
              <a:t>的连接方法：</a:t>
            </a:r>
            <a:endParaRPr lang="zh-CN" altLang="en-US">
              <a:sym typeface="+mn-ea"/>
            </a:endParaRPr>
          </a:p>
          <a:p>
            <a:endParaRPr lang="zh-CN" altLang="en-US">
              <a:solidFill>
                <a:srgbClr val="FF0000"/>
              </a:solidFill>
              <a:sym typeface="+mn-ea"/>
            </a:endParaRPr>
          </a:p>
          <a:p>
            <a:r>
              <a:rPr lang="zh-CN" altLang="en-US">
                <a:solidFill>
                  <a:schemeClr val="tx1"/>
                </a:solidFill>
                <a:sym typeface="+mn-ea"/>
              </a:rPr>
              <a:t>一般有毒可燃气体报警器都是串口连接，使用的协议是</a:t>
            </a:r>
            <a:r>
              <a:rPr lang="en-US" altLang="zh-CN">
                <a:solidFill>
                  <a:schemeClr val="tx1"/>
                </a:solidFill>
                <a:sym typeface="+mn-ea"/>
              </a:rPr>
              <a:t>MODBUS</a:t>
            </a:r>
            <a:r>
              <a:rPr lang="zh-CN" altLang="en-US">
                <a:solidFill>
                  <a:schemeClr val="tx1"/>
                </a:solidFill>
                <a:sym typeface="+mn-ea"/>
              </a:rPr>
              <a:t>通用</a:t>
            </a:r>
            <a:r>
              <a:rPr lang="zh-CN" altLang="en-US">
                <a:solidFill>
                  <a:schemeClr val="tx1"/>
                </a:solidFill>
                <a:sym typeface="+mn-ea"/>
              </a:rPr>
              <a:t>协议。</a:t>
            </a:r>
            <a:endParaRPr lang="zh-CN" altLang="en-US">
              <a:solidFill>
                <a:schemeClr val="tx1"/>
              </a:solidFill>
              <a:sym typeface="+mn-ea"/>
            </a:endParaRPr>
          </a:p>
          <a:p>
            <a:endParaRPr lang="zh-CN" altLang="en-US">
              <a:solidFill>
                <a:schemeClr val="tx1"/>
              </a:solidFill>
              <a:sym typeface="+mn-ea"/>
            </a:endParaRPr>
          </a:p>
          <a:p>
            <a:r>
              <a:rPr lang="zh-CN" altLang="en-US">
                <a:solidFill>
                  <a:schemeClr val="tx1"/>
                </a:solidFill>
                <a:sym typeface="+mn-ea"/>
              </a:rPr>
              <a:t>如图所示：厂里的有毒可燃气体报警设备接了</a:t>
            </a:r>
            <a:r>
              <a:rPr lang="en-US" altLang="zh-CN">
                <a:solidFill>
                  <a:schemeClr val="tx1"/>
                </a:solidFill>
                <a:sym typeface="+mn-ea"/>
              </a:rPr>
              <a:t>12</a:t>
            </a:r>
            <a:r>
              <a:rPr lang="zh-CN" altLang="en-US">
                <a:solidFill>
                  <a:schemeClr val="tx1"/>
                </a:solidFill>
                <a:sym typeface="+mn-ea"/>
              </a:rPr>
              <a:t>个报警器，然后圈出来的是一路端子进行了转发，已经没有多余的转发端子，于是上了一台</a:t>
            </a:r>
            <a:r>
              <a:rPr lang="en-US" altLang="zh-CN">
                <a:solidFill>
                  <a:schemeClr val="tx1"/>
                </a:solidFill>
                <a:sym typeface="+mn-ea"/>
              </a:rPr>
              <a:t>“R485</a:t>
            </a:r>
            <a:r>
              <a:rPr lang="zh-CN" altLang="en-US">
                <a:solidFill>
                  <a:schemeClr val="tx1"/>
                </a:solidFill>
                <a:sym typeface="+mn-ea"/>
              </a:rPr>
              <a:t>网关模块</a:t>
            </a:r>
            <a:r>
              <a:rPr lang="en-US" altLang="zh-CN">
                <a:solidFill>
                  <a:schemeClr val="tx1"/>
                </a:solidFill>
                <a:sym typeface="+mn-ea"/>
              </a:rPr>
              <a:t>”</a:t>
            </a:r>
            <a:r>
              <a:rPr lang="zh-CN" altLang="en-US">
                <a:solidFill>
                  <a:schemeClr val="tx1"/>
                </a:solidFill>
                <a:sym typeface="+mn-ea"/>
              </a:rPr>
              <a:t>，目的是将转发端子多扩</a:t>
            </a:r>
            <a:r>
              <a:rPr lang="zh-CN" altLang="en-US">
                <a:solidFill>
                  <a:schemeClr val="tx1"/>
                </a:solidFill>
                <a:sym typeface="+mn-ea"/>
              </a:rPr>
              <a:t>几个。</a:t>
            </a:r>
            <a:endParaRPr lang="zh-CN" altLang="en-US">
              <a:solidFill>
                <a:schemeClr val="tx1"/>
              </a:solidFill>
              <a:sym typeface="+mn-ea"/>
            </a:endParaRPr>
          </a:p>
          <a:p>
            <a:endParaRPr lang="zh-CN" altLang="en-US">
              <a:solidFill>
                <a:schemeClr val="tx1"/>
              </a:solidFill>
              <a:sym typeface="+mn-ea"/>
            </a:endParaRPr>
          </a:p>
          <a:p>
            <a:r>
              <a:rPr lang="zh-CN" altLang="en-US">
                <a:solidFill>
                  <a:schemeClr val="tx1"/>
                </a:solidFill>
                <a:sym typeface="+mn-ea"/>
              </a:rPr>
              <a:t>图中数字</a:t>
            </a:r>
            <a:r>
              <a:rPr lang="en-US" altLang="zh-CN">
                <a:solidFill>
                  <a:schemeClr val="tx1"/>
                </a:solidFill>
                <a:sym typeface="+mn-ea"/>
              </a:rPr>
              <a:t>1</a:t>
            </a:r>
            <a:r>
              <a:rPr lang="zh-CN" altLang="en-US">
                <a:solidFill>
                  <a:schemeClr val="tx1"/>
                </a:solidFill>
                <a:sym typeface="+mn-ea"/>
              </a:rPr>
              <a:t>：有毒可燃气体</a:t>
            </a:r>
            <a:r>
              <a:rPr lang="zh-CN" altLang="en-US">
                <a:solidFill>
                  <a:schemeClr val="tx1"/>
                </a:solidFill>
                <a:sym typeface="+mn-ea"/>
              </a:rPr>
              <a:t>设备接</a:t>
            </a:r>
            <a:r>
              <a:rPr lang="en-US" altLang="zh-CN">
                <a:solidFill>
                  <a:schemeClr val="tx1"/>
                </a:solidFill>
                <a:sym typeface="+mn-ea"/>
              </a:rPr>
              <a:t>“R485</a:t>
            </a:r>
            <a:r>
              <a:rPr lang="zh-CN" altLang="en-US">
                <a:solidFill>
                  <a:schemeClr val="tx1"/>
                </a:solidFill>
                <a:sym typeface="+mn-ea"/>
              </a:rPr>
              <a:t>网关模块</a:t>
            </a:r>
            <a:r>
              <a:rPr lang="en-US" altLang="zh-CN">
                <a:solidFill>
                  <a:schemeClr val="tx1"/>
                </a:solidFill>
                <a:sym typeface="+mn-ea"/>
              </a:rPr>
              <a:t>”</a:t>
            </a:r>
            <a:endParaRPr lang="en-US" altLang="zh-CN">
              <a:solidFill>
                <a:schemeClr val="tx1"/>
              </a:solidFill>
              <a:sym typeface="+mn-ea"/>
            </a:endParaRPr>
          </a:p>
          <a:p>
            <a:r>
              <a:rPr lang="zh-CN" altLang="en-US">
                <a:solidFill>
                  <a:schemeClr val="tx1"/>
                </a:solidFill>
                <a:sym typeface="+mn-ea"/>
              </a:rPr>
              <a:t>图中数字</a:t>
            </a:r>
            <a:r>
              <a:rPr lang="en-US" altLang="zh-CN">
                <a:solidFill>
                  <a:schemeClr val="tx1"/>
                </a:solidFill>
                <a:sym typeface="+mn-ea"/>
              </a:rPr>
              <a:t>2</a:t>
            </a:r>
            <a:r>
              <a:rPr lang="zh-CN" altLang="en-US">
                <a:solidFill>
                  <a:schemeClr val="tx1"/>
                </a:solidFill>
                <a:sym typeface="+mn-ea"/>
              </a:rPr>
              <a:t>：</a:t>
            </a:r>
            <a:r>
              <a:rPr lang="en-US" altLang="zh-CN">
                <a:solidFill>
                  <a:schemeClr val="tx1"/>
                </a:solidFill>
                <a:sym typeface="+mn-ea"/>
              </a:rPr>
              <a:t>“R485</a:t>
            </a:r>
            <a:r>
              <a:rPr lang="zh-CN" altLang="en-US">
                <a:solidFill>
                  <a:schemeClr val="tx1"/>
                </a:solidFill>
                <a:sym typeface="+mn-ea"/>
              </a:rPr>
              <a:t>网关模块</a:t>
            </a:r>
            <a:r>
              <a:rPr lang="en-US" altLang="zh-CN">
                <a:solidFill>
                  <a:schemeClr val="tx1"/>
                </a:solidFill>
                <a:sym typeface="+mn-ea"/>
              </a:rPr>
              <a:t>”</a:t>
            </a:r>
            <a:r>
              <a:rPr lang="zh-CN" altLang="en-US">
                <a:solidFill>
                  <a:schemeClr val="tx1"/>
                </a:solidFill>
                <a:sym typeface="+mn-ea"/>
              </a:rPr>
              <a:t>的电源</a:t>
            </a:r>
            <a:r>
              <a:rPr lang="zh-CN" altLang="en-US">
                <a:solidFill>
                  <a:schemeClr val="tx1"/>
                </a:solidFill>
                <a:sym typeface="+mn-ea"/>
              </a:rPr>
              <a:t>线</a:t>
            </a:r>
            <a:endParaRPr lang="zh-CN" altLang="en-US">
              <a:solidFill>
                <a:schemeClr val="tx1"/>
              </a:solidFill>
              <a:sym typeface="+mn-ea"/>
            </a:endParaRPr>
          </a:p>
          <a:p>
            <a:r>
              <a:rPr lang="zh-CN" altLang="en-US">
                <a:solidFill>
                  <a:schemeClr val="tx1"/>
                </a:solidFill>
                <a:sym typeface="+mn-ea"/>
              </a:rPr>
              <a:t>图中数字</a:t>
            </a:r>
            <a:r>
              <a:rPr lang="en-US" altLang="zh-CN">
                <a:solidFill>
                  <a:schemeClr val="tx1"/>
                </a:solidFill>
                <a:sym typeface="+mn-ea"/>
              </a:rPr>
              <a:t>3</a:t>
            </a:r>
            <a:r>
              <a:rPr lang="zh-CN" altLang="en-US">
                <a:solidFill>
                  <a:schemeClr val="tx1"/>
                </a:solidFill>
                <a:sym typeface="+mn-ea"/>
              </a:rPr>
              <a:t>：连接真趣提供的</a:t>
            </a:r>
            <a:r>
              <a:rPr lang="zh-CN" altLang="en-US">
                <a:solidFill>
                  <a:srgbClr val="FF0000"/>
                </a:solidFill>
                <a:sym typeface="+mn-ea"/>
              </a:rPr>
              <a:t>网闸</a:t>
            </a:r>
            <a:r>
              <a:rPr lang="zh-CN" altLang="en-US">
                <a:solidFill>
                  <a:schemeClr val="tx1"/>
                </a:solidFill>
                <a:sym typeface="+mn-ea"/>
              </a:rPr>
              <a:t>的串口</a:t>
            </a:r>
            <a:r>
              <a:rPr lang="zh-CN" altLang="en-US">
                <a:solidFill>
                  <a:schemeClr val="tx1"/>
                </a:solidFill>
                <a:sym typeface="+mn-ea"/>
              </a:rPr>
              <a:t>线</a:t>
            </a:r>
            <a:endParaRPr lang="zh-CN" altLang="en-US">
              <a:solidFill>
                <a:schemeClr val="tx1"/>
              </a:solidFill>
              <a:sym typeface="+mn-ea"/>
            </a:endParaRPr>
          </a:p>
          <a:p>
            <a:endParaRPr lang="zh-CN" altLang="en-US">
              <a:solidFill>
                <a:srgbClr val="FF0000"/>
              </a:solidFill>
              <a:sym typeface="+mn-ea"/>
            </a:endParaRPr>
          </a:p>
          <a:p>
            <a:endParaRPr lang="zh-CN" altLang="en-US">
              <a:solidFill>
                <a:srgbClr val="FF0000"/>
              </a:solidFill>
              <a:sym typeface="+mn-ea"/>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p:txBody>
      </p:sp>
      <p:pic>
        <p:nvPicPr>
          <p:cNvPr id="6" name="图片 5"/>
          <p:cNvPicPr>
            <a:picLocks noChangeAspect="1"/>
          </p:cNvPicPr>
          <p:nvPr/>
        </p:nvPicPr>
        <p:blipFill>
          <a:blip r:embed="rId127"/>
          <a:stretch>
            <a:fillRect/>
          </a:stretch>
        </p:blipFill>
        <p:spPr>
          <a:xfrm>
            <a:off x="5480685" y="621030"/>
            <a:ext cx="3384550" cy="5513070"/>
          </a:xfrm>
          <a:prstGeom prst="rect">
            <a:avLst/>
          </a:prstGeom>
        </p:spPr>
      </p:pic>
      <p:pic>
        <p:nvPicPr>
          <p:cNvPr id="23" name="图片 22"/>
          <p:cNvPicPr>
            <a:picLocks noChangeAspect="1"/>
          </p:cNvPicPr>
          <p:nvPr/>
        </p:nvPicPr>
        <p:blipFill>
          <a:blip r:embed="rId128"/>
          <a:stretch>
            <a:fillRect/>
          </a:stretch>
        </p:blipFill>
        <p:spPr>
          <a:xfrm>
            <a:off x="9113520" y="641350"/>
            <a:ext cx="3060700" cy="5441315"/>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17245" y="973455"/>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sp>
        <p:nvSpPr>
          <p:cNvPr id="20" name="文本框 19"/>
          <p:cNvSpPr txBox="1"/>
          <p:nvPr/>
        </p:nvSpPr>
        <p:spPr>
          <a:xfrm>
            <a:off x="375285" y="621030"/>
            <a:ext cx="4561840" cy="368300"/>
          </a:xfrm>
          <a:prstGeom prst="rect">
            <a:avLst/>
          </a:prstGeom>
          <a:noFill/>
        </p:spPr>
        <p:txBody>
          <a:bodyPr wrap="square" rtlCol="0" anchor="t">
            <a:spAutoFit/>
          </a:bodyPr>
          <a:p>
            <a:r>
              <a:rPr lang="zh-CN" altLang="en-US" b="1">
                <a:solidFill>
                  <a:srgbClr val="FF0000"/>
                </a:solidFill>
              </a:rPr>
              <a:t>工作</a:t>
            </a:r>
            <a:r>
              <a:rPr lang="en-US" altLang="zh-CN" b="1">
                <a:solidFill>
                  <a:srgbClr val="FF0000"/>
                </a:solidFill>
              </a:rPr>
              <a:t>4</a:t>
            </a:r>
            <a:r>
              <a:rPr lang="zh-CN" altLang="en-US" b="1">
                <a:solidFill>
                  <a:srgbClr val="FF0000"/>
                </a:solidFill>
              </a:rPr>
              <a:t>：</a:t>
            </a:r>
            <a:r>
              <a:rPr lang="zh-CN" altLang="en-US" b="1">
                <a:solidFill>
                  <a:schemeClr val="tx1"/>
                </a:solidFill>
              </a:rPr>
              <a:t>准备硬件调试</a:t>
            </a:r>
            <a:endParaRPr lang="zh-CN" altLang="en-US" b="1">
              <a:solidFill>
                <a:schemeClr val="tx1"/>
              </a:solidFill>
            </a:endParaRPr>
          </a:p>
        </p:txBody>
      </p:sp>
      <p:sp>
        <p:nvSpPr>
          <p:cNvPr id="26" name="文本框 25"/>
          <p:cNvSpPr txBox="1"/>
          <p:nvPr/>
        </p:nvSpPr>
        <p:spPr>
          <a:xfrm>
            <a:off x="271780" y="1196975"/>
            <a:ext cx="5972175" cy="6462395"/>
          </a:xfrm>
          <a:prstGeom prst="rect">
            <a:avLst/>
          </a:prstGeom>
          <a:noFill/>
        </p:spPr>
        <p:txBody>
          <a:bodyPr wrap="square" rtlCol="0" anchor="t">
            <a:spAutoFit/>
          </a:bodyPr>
          <a:p>
            <a:r>
              <a:rPr lang="zh-CN" altLang="en-US">
                <a:solidFill>
                  <a:schemeClr val="tx1"/>
                </a:solidFill>
                <a:sym typeface="+mn-ea"/>
              </a:rPr>
              <a:t>测试通过</a:t>
            </a:r>
            <a:r>
              <a:rPr lang="zh-CN" altLang="en-US">
                <a:solidFill>
                  <a:schemeClr val="tx1"/>
                </a:solidFill>
                <a:sym typeface="+mn-ea"/>
              </a:rPr>
              <a:t>采集器是否能</a:t>
            </a:r>
            <a:r>
              <a:rPr lang="en-US" altLang="zh-CN">
                <a:solidFill>
                  <a:schemeClr val="tx1"/>
                </a:solidFill>
                <a:sym typeface="+mn-ea"/>
              </a:rPr>
              <a:t>ping</a:t>
            </a:r>
            <a:r>
              <a:rPr lang="zh-CN" altLang="en-US">
                <a:solidFill>
                  <a:schemeClr val="tx1"/>
                </a:solidFill>
                <a:sym typeface="+mn-ea"/>
              </a:rPr>
              <a:t>得通</a:t>
            </a:r>
            <a:r>
              <a:rPr lang="en-US" altLang="zh-CN">
                <a:solidFill>
                  <a:schemeClr val="tx1"/>
                </a:solidFill>
                <a:sym typeface="+mn-ea"/>
              </a:rPr>
              <a:t>OPC</a:t>
            </a:r>
            <a:r>
              <a:rPr lang="zh-CN" altLang="en-US">
                <a:solidFill>
                  <a:schemeClr val="tx1"/>
                </a:solidFill>
                <a:sym typeface="+mn-ea"/>
              </a:rPr>
              <a:t>服务器</a:t>
            </a:r>
            <a:r>
              <a:rPr lang="zh-CN" altLang="en-US">
                <a:sym typeface="+mn-ea"/>
              </a:rPr>
              <a:t>：</a:t>
            </a:r>
            <a:endParaRPr lang="zh-CN" altLang="en-US">
              <a:sym typeface="+mn-ea"/>
            </a:endParaRPr>
          </a:p>
          <a:p>
            <a:endParaRPr lang="zh-CN" altLang="en-US">
              <a:sym typeface="+mn-ea"/>
            </a:endParaRPr>
          </a:p>
          <a:p>
            <a:r>
              <a:rPr lang="en-US" altLang="zh-CN">
                <a:solidFill>
                  <a:srgbClr val="FF0000"/>
                </a:solidFill>
                <a:sym typeface="+mn-ea"/>
              </a:rPr>
              <a:t>前提条件一</a:t>
            </a:r>
            <a:r>
              <a:rPr lang="zh-CN" altLang="en-US">
                <a:sym typeface="+mn-ea"/>
              </a:rPr>
              <a:t>：调试的笔记本电脑修改了静态</a:t>
            </a:r>
            <a:r>
              <a:rPr lang="en-US" altLang="zh-CN">
                <a:sym typeface="+mn-ea"/>
              </a:rPr>
              <a:t>IP</a:t>
            </a:r>
            <a:r>
              <a:rPr lang="zh-CN" altLang="en-US">
                <a:sym typeface="+mn-ea"/>
              </a:rPr>
              <a:t>，比如采集器的</a:t>
            </a:r>
            <a:r>
              <a:rPr lang="zh-CN" altLang="en-US">
                <a:sym typeface="+mn-ea"/>
              </a:rPr>
              <a:t>ETH0口的</a:t>
            </a:r>
            <a:r>
              <a:rPr lang="en-US" altLang="zh-CN">
                <a:sym typeface="+mn-ea"/>
              </a:rPr>
              <a:t>IP</a:t>
            </a:r>
            <a:r>
              <a:rPr lang="zh-CN" altLang="en-US">
                <a:sym typeface="+mn-ea"/>
              </a:rPr>
              <a:t>地址为192.168.0.253，则笔记本电脑修改静态</a:t>
            </a:r>
            <a:r>
              <a:rPr lang="en-US" altLang="zh-CN">
                <a:sym typeface="+mn-ea"/>
              </a:rPr>
              <a:t>IP</a:t>
            </a:r>
            <a:r>
              <a:rPr lang="zh-CN" altLang="en-US">
                <a:sym typeface="+mn-ea"/>
              </a:rPr>
              <a:t>为</a:t>
            </a:r>
            <a:r>
              <a:rPr lang="en-US" altLang="zh-CN">
                <a:sym typeface="+mn-ea"/>
              </a:rPr>
              <a:t>192.168.1.254</a:t>
            </a:r>
            <a:r>
              <a:rPr lang="zh-CN" altLang="en-US">
                <a:sym typeface="+mn-ea"/>
              </a:rPr>
              <a:t>，同时与采集器的</a:t>
            </a:r>
            <a:r>
              <a:rPr lang="en-US" altLang="zh-CN">
                <a:sym typeface="+mn-ea"/>
              </a:rPr>
              <a:t>ETH1</a:t>
            </a:r>
            <a:r>
              <a:rPr lang="zh-CN" altLang="en-US">
                <a:sym typeface="+mn-ea"/>
              </a:rPr>
              <a:t>口直连，</a:t>
            </a:r>
            <a:endParaRPr lang="zh-CN" altLang="en-US">
              <a:sym typeface="+mn-ea"/>
            </a:endParaRPr>
          </a:p>
          <a:p>
            <a:r>
              <a:rPr lang="zh-CN" altLang="en-US">
                <a:solidFill>
                  <a:srgbClr val="FF0000"/>
                </a:solidFill>
                <a:sym typeface="+mn-ea"/>
              </a:rPr>
              <a:t>前提条件二</a:t>
            </a:r>
            <a:r>
              <a:rPr lang="zh-CN" altLang="en-US">
                <a:sym typeface="+mn-ea"/>
              </a:rPr>
              <a:t>：</a:t>
            </a:r>
            <a:r>
              <a:rPr lang="en-US" altLang="zh-CN">
                <a:sym typeface="+mn-ea"/>
              </a:rPr>
              <a:t>ETH0</a:t>
            </a:r>
            <a:r>
              <a:rPr lang="zh-CN" altLang="en-US">
                <a:sym typeface="+mn-ea"/>
              </a:rPr>
              <a:t>口连接到与</a:t>
            </a:r>
            <a:r>
              <a:rPr lang="en-US" altLang="zh-CN">
                <a:sym typeface="+mn-ea"/>
              </a:rPr>
              <a:t>OPC</a:t>
            </a:r>
            <a:r>
              <a:rPr lang="zh-CN" altLang="en-US">
                <a:sym typeface="+mn-ea"/>
              </a:rPr>
              <a:t>服务器同一局域网</a:t>
            </a:r>
            <a:r>
              <a:rPr lang="zh-CN" altLang="en-US">
                <a:sym typeface="+mn-ea"/>
              </a:rPr>
              <a:t>的交换机里，</a:t>
            </a:r>
            <a:endParaRPr lang="zh-CN" altLang="en-US">
              <a:sym typeface="+mn-ea"/>
            </a:endParaRPr>
          </a:p>
          <a:p>
            <a:endParaRPr lang="zh-CN" altLang="en-US">
              <a:sym typeface="+mn-ea"/>
            </a:endParaRPr>
          </a:p>
          <a:p>
            <a:endParaRPr lang="zh-CN" altLang="en-US">
              <a:sym typeface="+mn-ea"/>
            </a:endParaRPr>
          </a:p>
          <a:p>
            <a:r>
              <a:rPr lang="zh-CN" altLang="en-US">
                <a:sym typeface="+mn-ea"/>
              </a:rPr>
              <a:t>步骤</a:t>
            </a:r>
            <a:r>
              <a:rPr lang="en-US" altLang="zh-CN">
                <a:sym typeface="+mn-ea"/>
              </a:rPr>
              <a:t>1</a:t>
            </a:r>
            <a:r>
              <a:rPr lang="zh-CN" altLang="en-US">
                <a:sym typeface="+mn-ea"/>
              </a:rPr>
              <a:t>：调试的笔记本连接采集器的</a:t>
            </a:r>
            <a:r>
              <a:rPr lang="en-US" altLang="zh-CN">
                <a:sym typeface="+mn-ea"/>
              </a:rPr>
              <a:t>ETH1</a:t>
            </a:r>
            <a:r>
              <a:rPr lang="zh-CN" altLang="en-US">
                <a:sym typeface="+mn-ea"/>
              </a:rPr>
              <a:t>，打开配置软件</a:t>
            </a:r>
            <a:r>
              <a:rPr lang="en-US" altLang="zh-CN">
                <a:sym typeface="+mn-ea"/>
              </a:rPr>
              <a:t>“</a:t>
            </a:r>
            <a:r>
              <a:rPr lang="en-US" altLang="zh-CN">
                <a:sym typeface="+mn-ea"/>
              </a:rPr>
              <a:t>Lgiot</a:t>
            </a:r>
            <a:r>
              <a:rPr lang="en-US" altLang="zh-CN">
                <a:sym typeface="+mn-ea"/>
              </a:rPr>
              <a:t>”</a:t>
            </a:r>
            <a:r>
              <a:rPr lang="zh-CN" altLang="en-US">
                <a:sym typeface="+mn-ea"/>
              </a:rPr>
              <a:t>里的</a:t>
            </a:r>
            <a:r>
              <a:rPr lang="en-US" altLang="zh-CN">
                <a:sym typeface="+mn-ea"/>
              </a:rPr>
              <a:t>LgBuild.exe</a:t>
            </a:r>
            <a:r>
              <a:rPr lang="zh-CN" altLang="en-US">
                <a:sym typeface="+mn-ea"/>
              </a:rPr>
              <a:t>，</a:t>
            </a:r>
            <a:endParaRPr lang="en-US" altLang="zh-CN">
              <a:sym typeface="+mn-ea"/>
            </a:endParaRPr>
          </a:p>
          <a:p>
            <a:endParaRPr lang="zh-CN" altLang="en-US">
              <a:sym typeface="+mn-ea"/>
            </a:endParaRPr>
          </a:p>
          <a:p>
            <a:endParaRPr lang="zh-CN" altLang="en-US">
              <a:solidFill>
                <a:srgbClr val="FF0000"/>
              </a:solidFill>
              <a:sym typeface="+mn-ea"/>
            </a:endParaRPr>
          </a:p>
          <a:p>
            <a:endParaRPr lang="zh-CN" altLang="en-US">
              <a:solidFill>
                <a:schemeClr val="tx1"/>
              </a:solidFill>
              <a:sym typeface="+mn-ea"/>
            </a:endParaRPr>
          </a:p>
          <a:p>
            <a:endParaRPr lang="zh-CN" altLang="en-US">
              <a:solidFill>
                <a:srgbClr val="FF0000"/>
              </a:solidFill>
              <a:sym typeface="+mn-ea"/>
            </a:endParaRPr>
          </a:p>
          <a:p>
            <a:endParaRPr lang="zh-CN" altLang="en-US">
              <a:solidFill>
                <a:srgbClr val="FF0000"/>
              </a:solidFill>
              <a:sym typeface="+mn-ea"/>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p:txBody>
      </p:sp>
      <p:pic>
        <p:nvPicPr>
          <p:cNvPr id="3" name="图片 2"/>
          <p:cNvPicPr>
            <a:picLocks noChangeAspect="1"/>
          </p:cNvPicPr>
          <p:nvPr/>
        </p:nvPicPr>
        <p:blipFill>
          <a:blip r:embed="rId127"/>
          <a:stretch>
            <a:fillRect/>
          </a:stretch>
        </p:blipFill>
        <p:spPr>
          <a:xfrm>
            <a:off x="6439535" y="764540"/>
            <a:ext cx="4608830" cy="49060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Users\kkk\Desktop\真趣PPT模板\素材4-04.png素材4-04"/>
          <p:cNvPicPr>
            <a:picLocks noChangeAspect="1"/>
          </p:cNvPicPr>
          <p:nvPr/>
        </p:nvPicPr>
        <p:blipFill>
          <a:blip r:embed="rId1"/>
          <a:srcRect/>
          <a:stretch>
            <a:fillRect/>
          </a:stretch>
        </p:blipFill>
        <p:spPr>
          <a:xfrm>
            <a:off x="1863408" y="-32385"/>
            <a:ext cx="3142615" cy="6925310"/>
          </a:xfrm>
          <a:prstGeom prst="rect">
            <a:avLst/>
          </a:prstGeom>
        </p:spPr>
      </p:pic>
      <p:sp>
        <p:nvSpPr>
          <p:cNvPr id="7" name="文本框 6"/>
          <p:cNvSpPr txBox="1"/>
          <p:nvPr/>
        </p:nvSpPr>
        <p:spPr>
          <a:xfrm>
            <a:off x="1624965" y="4475480"/>
            <a:ext cx="4062730" cy="2399665"/>
          </a:xfrm>
          <a:prstGeom prst="rect">
            <a:avLst/>
          </a:prstGeom>
          <a:noFill/>
        </p:spPr>
        <p:txBody>
          <a:bodyPr wrap="square" rtlCol="0">
            <a:spAutoFit/>
          </a:bodyPr>
          <a:p>
            <a:r>
              <a:rPr lang="en-US" altLang="zh-CN" sz="15000" b="1">
                <a:solidFill>
                  <a:schemeClr val="bg1"/>
                </a:solidFill>
                <a:latin typeface="汉仪大黑简" panose="02010600000101010101" charset="-122"/>
                <a:ea typeface="汉仪大黑简" panose="02010600000101010101" charset="-122"/>
              </a:rPr>
              <a:t>01</a:t>
            </a:r>
            <a:endParaRPr lang="en-US" altLang="zh-CN" sz="15000" b="1">
              <a:solidFill>
                <a:schemeClr val="bg1"/>
              </a:solidFill>
              <a:latin typeface="汉仪大黑简" panose="02010600000101010101" charset="-122"/>
              <a:ea typeface="汉仪大黑简" panose="02010600000101010101" charset="-122"/>
            </a:endParaRPr>
          </a:p>
        </p:txBody>
      </p:sp>
      <p:sp>
        <p:nvSpPr>
          <p:cNvPr id="8" name="文本框 7"/>
          <p:cNvSpPr txBox="1"/>
          <p:nvPr/>
        </p:nvSpPr>
        <p:spPr>
          <a:xfrm>
            <a:off x="1963420" y="1256030"/>
            <a:ext cx="1624330" cy="645160"/>
          </a:xfrm>
          <a:prstGeom prst="rect">
            <a:avLst/>
          </a:prstGeom>
          <a:noFill/>
        </p:spPr>
        <p:txBody>
          <a:bodyPr wrap="square" rtlCol="0">
            <a:spAutoFit/>
          </a:bodyPr>
          <a:p>
            <a:pPr algn="l" fontAlgn="t"/>
            <a:r>
              <a:rPr lang="en-US" altLang="zh-CN" sz="3600" b="1">
                <a:solidFill>
                  <a:schemeClr val="bg1"/>
                </a:solidFill>
              </a:rPr>
              <a:t>ONE</a:t>
            </a:r>
            <a:endParaRPr lang="en-US" altLang="zh-CN" sz="3600" b="1">
              <a:solidFill>
                <a:schemeClr val="bg1"/>
              </a:solidFill>
            </a:endParaRPr>
          </a:p>
        </p:txBody>
      </p:sp>
      <p:pic>
        <p:nvPicPr>
          <p:cNvPr id="6" name="图片 5" descr="C:\Users\kkk\Desktop\真趣PPT模板\素材5-04.png素材5-04"/>
          <p:cNvPicPr>
            <a:picLocks noChangeAspect="1"/>
          </p:cNvPicPr>
          <p:nvPr/>
        </p:nvPicPr>
        <p:blipFill>
          <a:blip r:embed="rId2"/>
          <a:srcRect/>
          <a:stretch>
            <a:fillRect/>
          </a:stretch>
        </p:blipFill>
        <p:spPr>
          <a:xfrm>
            <a:off x="9533573" y="139065"/>
            <a:ext cx="2483485" cy="557530"/>
          </a:xfrm>
          <a:prstGeom prst="rect">
            <a:avLst/>
          </a:prstGeom>
        </p:spPr>
      </p:pic>
      <p:sp>
        <p:nvSpPr>
          <p:cNvPr id="21" name="文本框 20"/>
          <p:cNvSpPr txBox="1"/>
          <p:nvPr/>
        </p:nvSpPr>
        <p:spPr>
          <a:xfrm>
            <a:off x="5738495" y="3752215"/>
            <a:ext cx="2538730" cy="645160"/>
          </a:xfrm>
          <a:prstGeom prst="rect">
            <a:avLst/>
          </a:prstGeom>
          <a:noFill/>
        </p:spPr>
        <p:txBody>
          <a:bodyPr wrap="square" rtlCol="0">
            <a:spAutoFit/>
          </a:bodyPr>
          <a:lstStyle>
            <a:defPPr>
              <a:defRPr lang="zh-CN"/>
            </a:defPPr>
            <a:lvl1pPr>
              <a:defRPr>
                <a:solidFill>
                  <a:schemeClr val="tx1">
                    <a:lumMod val="75000"/>
                    <a:lumOff val="25000"/>
                  </a:schemeClr>
                </a:solidFill>
              </a:defRPr>
            </a:lvl1pPr>
          </a:lstStyle>
          <a:p>
            <a:pPr algn="dist"/>
            <a:r>
              <a:rPr lang="zh-CN" altLang="en-US" b="1">
                <a:sym typeface="+mn-ea"/>
              </a:rPr>
              <a:t>重大危险源系统架构图</a:t>
            </a:r>
            <a:endParaRPr lang="zh-CN" altLang="en-US" b="1"/>
          </a:p>
          <a:p>
            <a:pPr algn="dist"/>
            <a:endParaRPr lang="zh-CN" altLang="en-US" b="1" dirty="0">
              <a:solidFill>
                <a:schemeClr val="tx1">
                  <a:lumMod val="75000"/>
                  <a:lumOff val="25000"/>
                </a:schemeClr>
              </a:solidFill>
              <a:latin typeface="+mj-ea"/>
              <a:ea typeface="+mj-ea"/>
              <a:cs typeface="+mj-cs"/>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17245" y="973455"/>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sp>
        <p:nvSpPr>
          <p:cNvPr id="20" name="文本框 19"/>
          <p:cNvSpPr txBox="1"/>
          <p:nvPr/>
        </p:nvSpPr>
        <p:spPr>
          <a:xfrm>
            <a:off x="375285" y="621030"/>
            <a:ext cx="4561840" cy="368300"/>
          </a:xfrm>
          <a:prstGeom prst="rect">
            <a:avLst/>
          </a:prstGeom>
          <a:noFill/>
        </p:spPr>
        <p:txBody>
          <a:bodyPr wrap="square" rtlCol="0" anchor="t">
            <a:spAutoFit/>
          </a:bodyPr>
          <a:p>
            <a:r>
              <a:rPr lang="zh-CN" altLang="en-US" b="1">
                <a:solidFill>
                  <a:srgbClr val="FF0000"/>
                </a:solidFill>
              </a:rPr>
              <a:t>工作</a:t>
            </a:r>
            <a:r>
              <a:rPr lang="en-US" altLang="zh-CN" b="1">
                <a:solidFill>
                  <a:srgbClr val="FF0000"/>
                </a:solidFill>
              </a:rPr>
              <a:t>4</a:t>
            </a:r>
            <a:r>
              <a:rPr lang="zh-CN" altLang="en-US" b="1">
                <a:solidFill>
                  <a:srgbClr val="FF0000"/>
                </a:solidFill>
              </a:rPr>
              <a:t>：</a:t>
            </a:r>
            <a:r>
              <a:rPr lang="zh-CN" altLang="en-US" b="1">
                <a:solidFill>
                  <a:schemeClr val="tx1"/>
                </a:solidFill>
              </a:rPr>
              <a:t>准备硬件调试</a:t>
            </a:r>
            <a:endParaRPr lang="zh-CN" altLang="en-US" b="1">
              <a:solidFill>
                <a:schemeClr val="tx1"/>
              </a:solidFill>
            </a:endParaRPr>
          </a:p>
        </p:txBody>
      </p:sp>
      <p:sp>
        <p:nvSpPr>
          <p:cNvPr id="26" name="文本框 25"/>
          <p:cNvSpPr txBox="1"/>
          <p:nvPr/>
        </p:nvSpPr>
        <p:spPr>
          <a:xfrm>
            <a:off x="264160" y="1186180"/>
            <a:ext cx="5972175" cy="4799965"/>
          </a:xfrm>
          <a:prstGeom prst="rect">
            <a:avLst/>
          </a:prstGeom>
          <a:noFill/>
        </p:spPr>
        <p:txBody>
          <a:bodyPr wrap="square" rtlCol="0" anchor="t">
            <a:spAutoFit/>
          </a:bodyPr>
          <a:p>
            <a:r>
              <a:rPr lang="zh-CN" altLang="en-US">
                <a:solidFill>
                  <a:schemeClr val="tx1"/>
                </a:solidFill>
                <a:sym typeface="+mn-ea"/>
              </a:rPr>
              <a:t>测试通过物联网主机</a:t>
            </a:r>
            <a:r>
              <a:rPr lang="zh-CN" altLang="en-US">
                <a:solidFill>
                  <a:schemeClr val="tx1"/>
                </a:solidFill>
                <a:sym typeface="+mn-ea"/>
              </a:rPr>
              <a:t>是否能</a:t>
            </a:r>
            <a:r>
              <a:rPr lang="en-US" altLang="zh-CN">
                <a:solidFill>
                  <a:schemeClr val="tx1"/>
                </a:solidFill>
                <a:sym typeface="+mn-ea"/>
              </a:rPr>
              <a:t>ping</a:t>
            </a:r>
            <a:r>
              <a:rPr lang="zh-CN" altLang="en-US">
                <a:solidFill>
                  <a:schemeClr val="tx1"/>
                </a:solidFill>
                <a:sym typeface="+mn-ea"/>
              </a:rPr>
              <a:t>得通</a:t>
            </a:r>
            <a:r>
              <a:rPr lang="en-US" altLang="zh-CN">
                <a:solidFill>
                  <a:schemeClr val="tx1"/>
                </a:solidFill>
                <a:sym typeface="+mn-ea"/>
              </a:rPr>
              <a:t>OPC</a:t>
            </a:r>
            <a:r>
              <a:rPr lang="zh-CN" altLang="en-US">
                <a:solidFill>
                  <a:schemeClr val="tx1"/>
                </a:solidFill>
                <a:sym typeface="+mn-ea"/>
              </a:rPr>
              <a:t>服务器</a:t>
            </a:r>
            <a:r>
              <a:rPr lang="zh-CN" altLang="en-US">
                <a:sym typeface="+mn-ea"/>
              </a:rPr>
              <a:t>：</a:t>
            </a:r>
            <a:endParaRPr lang="zh-CN" altLang="en-US">
              <a:sym typeface="+mn-ea"/>
            </a:endParaRPr>
          </a:p>
          <a:p>
            <a:endParaRPr lang="zh-CN" altLang="en-US">
              <a:sym typeface="+mn-ea"/>
            </a:endParaRPr>
          </a:p>
          <a:p>
            <a:endParaRPr lang="zh-CN" altLang="en-US">
              <a:sym typeface="+mn-ea"/>
            </a:endParaRPr>
          </a:p>
          <a:p>
            <a:endParaRPr lang="zh-CN" altLang="en-US">
              <a:sym typeface="+mn-ea"/>
            </a:endParaRPr>
          </a:p>
          <a:p>
            <a:r>
              <a:rPr lang="zh-CN" altLang="en-US">
                <a:sym typeface="+mn-ea"/>
              </a:rPr>
              <a:t>步骤</a:t>
            </a:r>
            <a:r>
              <a:rPr lang="en-US" altLang="zh-CN">
                <a:sym typeface="+mn-ea"/>
              </a:rPr>
              <a:t>2</a:t>
            </a:r>
            <a:r>
              <a:rPr lang="zh-CN" altLang="en-US">
                <a:sym typeface="+mn-ea"/>
              </a:rPr>
              <a:t>：点击</a:t>
            </a:r>
            <a:r>
              <a:rPr lang="en-US" altLang="zh-CN">
                <a:sym typeface="+mn-ea"/>
              </a:rPr>
              <a:t>“</a:t>
            </a:r>
            <a:r>
              <a:rPr lang="zh-CN" altLang="en-US">
                <a:sym typeface="+mn-ea"/>
              </a:rPr>
              <a:t>上传下载</a:t>
            </a:r>
            <a:r>
              <a:rPr lang="en-US" altLang="zh-CN">
                <a:sym typeface="+mn-ea"/>
              </a:rPr>
              <a:t>”</a:t>
            </a:r>
            <a:r>
              <a:rPr lang="zh-CN" altLang="en-US">
                <a:sym typeface="+mn-ea"/>
              </a:rPr>
              <a:t>，</a:t>
            </a:r>
            <a:endParaRPr lang="en-US" altLang="zh-CN">
              <a:sym typeface="+mn-ea"/>
            </a:endParaRPr>
          </a:p>
          <a:p>
            <a:endParaRPr lang="zh-CN" altLang="en-US">
              <a:sym typeface="+mn-ea"/>
            </a:endParaRPr>
          </a:p>
          <a:p>
            <a:endParaRPr lang="zh-CN" altLang="en-US">
              <a:solidFill>
                <a:srgbClr val="FF0000"/>
              </a:solidFill>
              <a:sym typeface="+mn-ea"/>
            </a:endParaRPr>
          </a:p>
          <a:p>
            <a:endParaRPr lang="zh-CN" altLang="en-US">
              <a:solidFill>
                <a:schemeClr val="tx1"/>
              </a:solidFill>
              <a:sym typeface="+mn-ea"/>
            </a:endParaRPr>
          </a:p>
          <a:p>
            <a:endParaRPr lang="zh-CN" altLang="en-US">
              <a:solidFill>
                <a:srgbClr val="FF0000"/>
              </a:solidFill>
              <a:sym typeface="+mn-ea"/>
            </a:endParaRPr>
          </a:p>
          <a:p>
            <a:endParaRPr lang="zh-CN" altLang="en-US">
              <a:solidFill>
                <a:srgbClr val="FF0000"/>
              </a:solidFill>
              <a:sym typeface="+mn-ea"/>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p:txBody>
      </p:sp>
      <p:pic>
        <p:nvPicPr>
          <p:cNvPr id="6" name="图片 8"/>
          <p:cNvPicPr>
            <a:picLocks noChangeAspect="1"/>
          </p:cNvPicPr>
          <p:nvPr/>
        </p:nvPicPr>
        <p:blipFill>
          <a:blip r:embed="rId127"/>
          <a:stretch>
            <a:fillRect/>
          </a:stretch>
        </p:blipFill>
        <p:spPr>
          <a:xfrm>
            <a:off x="4669155" y="1595120"/>
            <a:ext cx="7393305" cy="4413250"/>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17245" y="973455"/>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sp>
        <p:nvSpPr>
          <p:cNvPr id="20" name="文本框 19"/>
          <p:cNvSpPr txBox="1"/>
          <p:nvPr/>
        </p:nvSpPr>
        <p:spPr>
          <a:xfrm>
            <a:off x="375285" y="621030"/>
            <a:ext cx="4561840" cy="368300"/>
          </a:xfrm>
          <a:prstGeom prst="rect">
            <a:avLst/>
          </a:prstGeom>
          <a:noFill/>
        </p:spPr>
        <p:txBody>
          <a:bodyPr wrap="square" rtlCol="0" anchor="t">
            <a:spAutoFit/>
          </a:bodyPr>
          <a:p>
            <a:r>
              <a:rPr lang="zh-CN" altLang="en-US" b="1">
                <a:solidFill>
                  <a:srgbClr val="FF0000"/>
                </a:solidFill>
              </a:rPr>
              <a:t>工作</a:t>
            </a:r>
            <a:r>
              <a:rPr lang="en-US" altLang="zh-CN" b="1">
                <a:solidFill>
                  <a:srgbClr val="FF0000"/>
                </a:solidFill>
              </a:rPr>
              <a:t>4</a:t>
            </a:r>
            <a:r>
              <a:rPr lang="zh-CN" altLang="en-US" b="1">
                <a:solidFill>
                  <a:srgbClr val="FF0000"/>
                </a:solidFill>
              </a:rPr>
              <a:t>：</a:t>
            </a:r>
            <a:r>
              <a:rPr lang="zh-CN" altLang="en-US" b="1">
                <a:solidFill>
                  <a:schemeClr val="tx1"/>
                </a:solidFill>
              </a:rPr>
              <a:t>准备硬件调试</a:t>
            </a:r>
            <a:endParaRPr lang="zh-CN" altLang="en-US" b="1">
              <a:solidFill>
                <a:schemeClr val="tx1"/>
              </a:solidFill>
            </a:endParaRPr>
          </a:p>
        </p:txBody>
      </p:sp>
      <p:sp>
        <p:nvSpPr>
          <p:cNvPr id="26" name="文本框 25"/>
          <p:cNvSpPr txBox="1"/>
          <p:nvPr/>
        </p:nvSpPr>
        <p:spPr>
          <a:xfrm>
            <a:off x="271780" y="1196975"/>
            <a:ext cx="5287645" cy="4246245"/>
          </a:xfrm>
          <a:prstGeom prst="rect">
            <a:avLst/>
          </a:prstGeom>
          <a:noFill/>
        </p:spPr>
        <p:txBody>
          <a:bodyPr wrap="square" rtlCol="0" anchor="t">
            <a:spAutoFit/>
          </a:bodyPr>
          <a:p>
            <a:r>
              <a:rPr lang="zh-CN" altLang="en-US">
                <a:solidFill>
                  <a:schemeClr val="tx1"/>
                </a:solidFill>
                <a:sym typeface="+mn-ea"/>
              </a:rPr>
              <a:t>测试通过物联网主机</a:t>
            </a:r>
            <a:r>
              <a:rPr lang="zh-CN" altLang="en-US">
                <a:solidFill>
                  <a:schemeClr val="tx1"/>
                </a:solidFill>
                <a:sym typeface="+mn-ea"/>
              </a:rPr>
              <a:t>是否能</a:t>
            </a:r>
            <a:r>
              <a:rPr lang="en-US" altLang="zh-CN">
                <a:solidFill>
                  <a:schemeClr val="tx1"/>
                </a:solidFill>
                <a:sym typeface="+mn-ea"/>
              </a:rPr>
              <a:t>ping</a:t>
            </a:r>
            <a:r>
              <a:rPr lang="zh-CN" altLang="en-US">
                <a:solidFill>
                  <a:schemeClr val="tx1"/>
                </a:solidFill>
                <a:sym typeface="+mn-ea"/>
              </a:rPr>
              <a:t>得通</a:t>
            </a:r>
            <a:r>
              <a:rPr lang="en-US" altLang="zh-CN">
                <a:solidFill>
                  <a:schemeClr val="tx1"/>
                </a:solidFill>
                <a:sym typeface="+mn-ea"/>
              </a:rPr>
              <a:t>OPC</a:t>
            </a:r>
            <a:r>
              <a:rPr lang="zh-CN" altLang="en-US">
                <a:solidFill>
                  <a:schemeClr val="tx1"/>
                </a:solidFill>
                <a:sym typeface="+mn-ea"/>
              </a:rPr>
              <a:t>服务器</a:t>
            </a:r>
            <a:r>
              <a:rPr lang="zh-CN" altLang="en-US">
                <a:sym typeface="+mn-ea"/>
              </a:rPr>
              <a:t>：</a:t>
            </a:r>
            <a:endParaRPr lang="zh-CN" altLang="en-US">
              <a:sym typeface="+mn-ea"/>
            </a:endParaRPr>
          </a:p>
          <a:p>
            <a:endParaRPr lang="zh-CN" altLang="en-US">
              <a:sym typeface="+mn-ea"/>
            </a:endParaRPr>
          </a:p>
          <a:p>
            <a:endParaRPr lang="zh-CN" altLang="en-US">
              <a:sym typeface="+mn-ea"/>
            </a:endParaRPr>
          </a:p>
          <a:p>
            <a:endParaRPr lang="zh-CN" altLang="en-US">
              <a:sym typeface="+mn-ea"/>
            </a:endParaRPr>
          </a:p>
          <a:p>
            <a:r>
              <a:rPr lang="zh-CN" altLang="en-US">
                <a:sym typeface="+mn-ea"/>
              </a:rPr>
              <a:t>步骤</a:t>
            </a:r>
            <a:r>
              <a:rPr lang="en-US" altLang="zh-CN">
                <a:sym typeface="+mn-ea"/>
              </a:rPr>
              <a:t>3</a:t>
            </a:r>
            <a:r>
              <a:rPr lang="zh-CN" altLang="en-US">
                <a:sym typeface="+mn-ea"/>
              </a:rPr>
              <a:t>：点击</a:t>
            </a:r>
            <a:r>
              <a:rPr lang="en-US" altLang="zh-CN">
                <a:sym typeface="+mn-ea"/>
              </a:rPr>
              <a:t>“</a:t>
            </a:r>
            <a:r>
              <a:rPr lang="zh-CN" altLang="en-US">
                <a:sym typeface="+mn-ea"/>
              </a:rPr>
              <a:t>搜索设备</a:t>
            </a:r>
            <a:r>
              <a:rPr lang="en-US" altLang="zh-CN">
                <a:sym typeface="+mn-ea"/>
              </a:rPr>
              <a:t>”</a:t>
            </a:r>
            <a:r>
              <a:rPr lang="zh-CN" altLang="en-US">
                <a:sym typeface="+mn-ea"/>
              </a:rPr>
              <a:t>，</a:t>
            </a:r>
            <a:endParaRPr lang="zh-CN" altLang="en-US">
              <a:solidFill>
                <a:srgbClr val="FF0000"/>
              </a:solidFill>
              <a:sym typeface="+mn-ea"/>
            </a:endParaRPr>
          </a:p>
          <a:p>
            <a:endParaRPr lang="zh-CN" altLang="en-US">
              <a:solidFill>
                <a:schemeClr val="tx1"/>
              </a:solidFill>
              <a:sym typeface="+mn-ea"/>
            </a:endParaRPr>
          </a:p>
          <a:p>
            <a:endParaRPr lang="zh-CN" altLang="en-US">
              <a:solidFill>
                <a:srgbClr val="FF0000"/>
              </a:solidFill>
              <a:sym typeface="+mn-ea"/>
            </a:endParaRPr>
          </a:p>
          <a:p>
            <a:endParaRPr lang="zh-CN" altLang="en-US">
              <a:solidFill>
                <a:srgbClr val="FF0000"/>
              </a:solidFill>
              <a:sym typeface="+mn-ea"/>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p:txBody>
      </p:sp>
      <p:pic>
        <p:nvPicPr>
          <p:cNvPr id="23" name="图片 22"/>
          <p:cNvPicPr>
            <a:picLocks noChangeAspect="1"/>
          </p:cNvPicPr>
          <p:nvPr/>
        </p:nvPicPr>
        <p:blipFill>
          <a:blip r:embed="rId127"/>
          <a:stretch>
            <a:fillRect/>
          </a:stretch>
        </p:blipFill>
        <p:spPr>
          <a:xfrm>
            <a:off x="4656455" y="1628775"/>
            <a:ext cx="7331710" cy="455231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17245" y="973455"/>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sp>
        <p:nvSpPr>
          <p:cNvPr id="20" name="文本框 19"/>
          <p:cNvSpPr txBox="1"/>
          <p:nvPr/>
        </p:nvSpPr>
        <p:spPr>
          <a:xfrm>
            <a:off x="375285" y="621030"/>
            <a:ext cx="4561840" cy="368300"/>
          </a:xfrm>
          <a:prstGeom prst="rect">
            <a:avLst/>
          </a:prstGeom>
          <a:noFill/>
        </p:spPr>
        <p:txBody>
          <a:bodyPr wrap="square" rtlCol="0" anchor="t">
            <a:spAutoFit/>
          </a:bodyPr>
          <a:p>
            <a:r>
              <a:rPr lang="zh-CN" altLang="en-US" b="1">
                <a:solidFill>
                  <a:srgbClr val="FF0000"/>
                </a:solidFill>
              </a:rPr>
              <a:t>工作</a:t>
            </a:r>
            <a:r>
              <a:rPr lang="en-US" altLang="zh-CN" b="1">
                <a:solidFill>
                  <a:srgbClr val="FF0000"/>
                </a:solidFill>
              </a:rPr>
              <a:t>4</a:t>
            </a:r>
            <a:r>
              <a:rPr lang="zh-CN" altLang="en-US" b="1">
                <a:solidFill>
                  <a:srgbClr val="FF0000"/>
                </a:solidFill>
              </a:rPr>
              <a:t>：</a:t>
            </a:r>
            <a:r>
              <a:rPr lang="zh-CN" altLang="en-US" b="1">
                <a:solidFill>
                  <a:schemeClr val="tx1"/>
                </a:solidFill>
              </a:rPr>
              <a:t>准备硬件调试</a:t>
            </a:r>
            <a:endParaRPr lang="zh-CN" altLang="en-US" b="1">
              <a:solidFill>
                <a:schemeClr val="tx1"/>
              </a:solidFill>
            </a:endParaRPr>
          </a:p>
        </p:txBody>
      </p:sp>
      <p:sp>
        <p:nvSpPr>
          <p:cNvPr id="26" name="文本框 25"/>
          <p:cNvSpPr txBox="1"/>
          <p:nvPr/>
        </p:nvSpPr>
        <p:spPr>
          <a:xfrm>
            <a:off x="271780" y="1196975"/>
            <a:ext cx="5972175" cy="4799965"/>
          </a:xfrm>
          <a:prstGeom prst="rect">
            <a:avLst/>
          </a:prstGeom>
          <a:noFill/>
        </p:spPr>
        <p:txBody>
          <a:bodyPr wrap="square" rtlCol="0" anchor="t">
            <a:spAutoFit/>
          </a:bodyPr>
          <a:p>
            <a:r>
              <a:rPr lang="zh-CN" altLang="en-US">
                <a:solidFill>
                  <a:schemeClr val="tx1"/>
                </a:solidFill>
                <a:sym typeface="+mn-ea"/>
              </a:rPr>
              <a:t>测试通过物联网主机</a:t>
            </a:r>
            <a:r>
              <a:rPr lang="zh-CN" altLang="en-US">
                <a:solidFill>
                  <a:schemeClr val="tx1"/>
                </a:solidFill>
                <a:sym typeface="+mn-ea"/>
              </a:rPr>
              <a:t>是否能</a:t>
            </a:r>
            <a:r>
              <a:rPr lang="en-US" altLang="zh-CN">
                <a:solidFill>
                  <a:schemeClr val="tx1"/>
                </a:solidFill>
                <a:sym typeface="+mn-ea"/>
              </a:rPr>
              <a:t>ping</a:t>
            </a:r>
            <a:r>
              <a:rPr lang="zh-CN" altLang="en-US">
                <a:solidFill>
                  <a:schemeClr val="tx1"/>
                </a:solidFill>
                <a:sym typeface="+mn-ea"/>
              </a:rPr>
              <a:t>得通</a:t>
            </a:r>
            <a:r>
              <a:rPr lang="en-US" altLang="zh-CN">
                <a:solidFill>
                  <a:schemeClr val="tx1"/>
                </a:solidFill>
                <a:sym typeface="+mn-ea"/>
              </a:rPr>
              <a:t>OPC</a:t>
            </a:r>
            <a:r>
              <a:rPr lang="zh-CN" altLang="en-US">
                <a:solidFill>
                  <a:schemeClr val="tx1"/>
                </a:solidFill>
                <a:sym typeface="+mn-ea"/>
              </a:rPr>
              <a:t>服务器</a:t>
            </a:r>
            <a:r>
              <a:rPr lang="zh-CN" altLang="en-US">
                <a:sym typeface="+mn-ea"/>
              </a:rPr>
              <a:t>：</a:t>
            </a:r>
            <a:endParaRPr lang="zh-CN" altLang="en-US">
              <a:sym typeface="+mn-ea"/>
            </a:endParaRPr>
          </a:p>
          <a:p>
            <a:endParaRPr lang="zh-CN" altLang="en-US">
              <a:sym typeface="+mn-ea"/>
            </a:endParaRPr>
          </a:p>
          <a:p>
            <a:endParaRPr lang="zh-CN" altLang="en-US">
              <a:sym typeface="+mn-ea"/>
            </a:endParaRPr>
          </a:p>
          <a:p>
            <a:endParaRPr lang="zh-CN" altLang="en-US">
              <a:sym typeface="+mn-ea"/>
            </a:endParaRPr>
          </a:p>
          <a:p>
            <a:r>
              <a:rPr lang="zh-CN" altLang="en-US">
                <a:sym typeface="+mn-ea"/>
              </a:rPr>
              <a:t>步骤</a:t>
            </a:r>
            <a:r>
              <a:rPr lang="en-US" altLang="zh-CN">
                <a:sym typeface="+mn-ea"/>
              </a:rPr>
              <a:t>4</a:t>
            </a:r>
            <a:r>
              <a:rPr lang="zh-CN" altLang="en-US">
                <a:sym typeface="+mn-ea"/>
              </a:rPr>
              <a:t>：</a:t>
            </a:r>
            <a:r>
              <a:rPr>
                <a:sym typeface="+mn-ea"/>
              </a:rPr>
              <a:t>双击设备，进入配置界面</a:t>
            </a:r>
            <a:r>
              <a:rPr lang="zh-CN">
                <a:sym typeface="+mn-ea"/>
              </a:rPr>
              <a:t>，</a:t>
            </a:r>
            <a:endParaRPr>
              <a:sym typeface="+mn-ea"/>
            </a:endParaRPr>
          </a:p>
          <a:p>
            <a:endParaRPr lang="zh-CN" altLang="en-US">
              <a:sym typeface="+mn-ea"/>
            </a:endParaRPr>
          </a:p>
          <a:p>
            <a:endParaRPr lang="zh-CN" altLang="en-US">
              <a:solidFill>
                <a:srgbClr val="FF0000"/>
              </a:solidFill>
              <a:sym typeface="+mn-ea"/>
            </a:endParaRPr>
          </a:p>
          <a:p>
            <a:endParaRPr lang="zh-CN" altLang="en-US">
              <a:solidFill>
                <a:schemeClr val="tx1"/>
              </a:solidFill>
              <a:sym typeface="+mn-ea"/>
            </a:endParaRPr>
          </a:p>
          <a:p>
            <a:endParaRPr lang="zh-CN" altLang="en-US">
              <a:solidFill>
                <a:srgbClr val="FF0000"/>
              </a:solidFill>
              <a:sym typeface="+mn-ea"/>
            </a:endParaRPr>
          </a:p>
          <a:p>
            <a:endParaRPr lang="zh-CN" altLang="en-US">
              <a:solidFill>
                <a:srgbClr val="FF0000"/>
              </a:solidFill>
              <a:sym typeface="+mn-ea"/>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p:txBody>
      </p:sp>
      <p:pic>
        <p:nvPicPr>
          <p:cNvPr id="6" name="图片 5"/>
          <p:cNvPicPr>
            <a:picLocks noChangeAspect="1"/>
          </p:cNvPicPr>
          <p:nvPr/>
        </p:nvPicPr>
        <p:blipFill>
          <a:blip r:embed="rId127"/>
          <a:stretch>
            <a:fillRect/>
          </a:stretch>
        </p:blipFill>
        <p:spPr>
          <a:xfrm>
            <a:off x="4439920" y="1666875"/>
            <a:ext cx="7378700" cy="440309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17245" y="973455"/>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sp>
        <p:nvSpPr>
          <p:cNvPr id="20" name="文本框 19"/>
          <p:cNvSpPr txBox="1"/>
          <p:nvPr/>
        </p:nvSpPr>
        <p:spPr>
          <a:xfrm>
            <a:off x="375285" y="621030"/>
            <a:ext cx="4561840" cy="368300"/>
          </a:xfrm>
          <a:prstGeom prst="rect">
            <a:avLst/>
          </a:prstGeom>
          <a:noFill/>
        </p:spPr>
        <p:txBody>
          <a:bodyPr wrap="square" rtlCol="0" anchor="t">
            <a:spAutoFit/>
          </a:bodyPr>
          <a:p>
            <a:r>
              <a:rPr lang="zh-CN" altLang="en-US" b="1">
                <a:solidFill>
                  <a:srgbClr val="FF0000"/>
                </a:solidFill>
              </a:rPr>
              <a:t>工作</a:t>
            </a:r>
            <a:r>
              <a:rPr lang="en-US" altLang="zh-CN" b="1">
                <a:solidFill>
                  <a:srgbClr val="FF0000"/>
                </a:solidFill>
              </a:rPr>
              <a:t>4</a:t>
            </a:r>
            <a:r>
              <a:rPr lang="zh-CN" altLang="en-US" b="1">
                <a:solidFill>
                  <a:srgbClr val="FF0000"/>
                </a:solidFill>
              </a:rPr>
              <a:t>：</a:t>
            </a:r>
            <a:r>
              <a:rPr lang="zh-CN" altLang="en-US" b="1">
                <a:solidFill>
                  <a:schemeClr val="tx1"/>
                </a:solidFill>
              </a:rPr>
              <a:t>准备硬件调试</a:t>
            </a:r>
            <a:endParaRPr lang="zh-CN" altLang="en-US" b="1">
              <a:solidFill>
                <a:schemeClr val="tx1"/>
              </a:solidFill>
            </a:endParaRPr>
          </a:p>
        </p:txBody>
      </p:sp>
      <p:sp>
        <p:nvSpPr>
          <p:cNvPr id="26" name="文本框 25"/>
          <p:cNvSpPr txBox="1"/>
          <p:nvPr/>
        </p:nvSpPr>
        <p:spPr>
          <a:xfrm>
            <a:off x="271780" y="1196975"/>
            <a:ext cx="5006975" cy="5354320"/>
          </a:xfrm>
          <a:prstGeom prst="rect">
            <a:avLst/>
          </a:prstGeom>
          <a:noFill/>
        </p:spPr>
        <p:txBody>
          <a:bodyPr wrap="square" rtlCol="0" anchor="t">
            <a:spAutoFit/>
          </a:bodyPr>
          <a:p>
            <a:r>
              <a:rPr lang="zh-CN" altLang="en-US">
                <a:solidFill>
                  <a:schemeClr val="tx1"/>
                </a:solidFill>
                <a:sym typeface="+mn-ea"/>
              </a:rPr>
              <a:t>测试通过物联网主机</a:t>
            </a:r>
            <a:r>
              <a:rPr lang="zh-CN" altLang="en-US">
                <a:solidFill>
                  <a:schemeClr val="tx1"/>
                </a:solidFill>
                <a:sym typeface="+mn-ea"/>
              </a:rPr>
              <a:t>是否能</a:t>
            </a:r>
            <a:r>
              <a:rPr lang="en-US" altLang="zh-CN">
                <a:solidFill>
                  <a:schemeClr val="tx1"/>
                </a:solidFill>
                <a:sym typeface="+mn-ea"/>
              </a:rPr>
              <a:t>ping</a:t>
            </a:r>
            <a:r>
              <a:rPr lang="zh-CN" altLang="en-US">
                <a:solidFill>
                  <a:schemeClr val="tx1"/>
                </a:solidFill>
                <a:sym typeface="+mn-ea"/>
              </a:rPr>
              <a:t>得通</a:t>
            </a:r>
            <a:r>
              <a:rPr lang="en-US" altLang="zh-CN">
                <a:solidFill>
                  <a:schemeClr val="tx1"/>
                </a:solidFill>
                <a:sym typeface="+mn-ea"/>
              </a:rPr>
              <a:t>OPC</a:t>
            </a:r>
            <a:r>
              <a:rPr lang="zh-CN" altLang="en-US">
                <a:solidFill>
                  <a:schemeClr val="tx1"/>
                </a:solidFill>
                <a:sym typeface="+mn-ea"/>
              </a:rPr>
              <a:t>服务器</a:t>
            </a:r>
            <a:r>
              <a:rPr lang="zh-CN" altLang="en-US">
                <a:sym typeface="+mn-ea"/>
              </a:rPr>
              <a:t>：</a:t>
            </a:r>
            <a:endParaRPr lang="zh-CN" altLang="en-US">
              <a:sym typeface="+mn-ea"/>
            </a:endParaRPr>
          </a:p>
          <a:p>
            <a:endParaRPr lang="zh-CN" altLang="en-US">
              <a:sym typeface="+mn-ea"/>
            </a:endParaRPr>
          </a:p>
          <a:p>
            <a:endParaRPr lang="zh-CN" altLang="en-US">
              <a:sym typeface="+mn-ea"/>
            </a:endParaRPr>
          </a:p>
          <a:p>
            <a:endParaRPr lang="zh-CN" altLang="en-US">
              <a:sym typeface="+mn-ea"/>
            </a:endParaRPr>
          </a:p>
          <a:p>
            <a:r>
              <a:rPr lang="zh-CN" altLang="en-US">
                <a:sym typeface="+mn-ea"/>
              </a:rPr>
              <a:t>步骤</a:t>
            </a:r>
            <a:r>
              <a:rPr lang="en-US" altLang="zh-CN">
                <a:sym typeface="+mn-ea"/>
              </a:rPr>
              <a:t>5</a:t>
            </a:r>
            <a:r>
              <a:rPr lang="zh-CN" altLang="en-US">
                <a:sym typeface="+mn-ea"/>
              </a:rPr>
              <a:t>：打开</a:t>
            </a:r>
            <a:r>
              <a:rPr lang="en-US" altLang="zh-CN">
                <a:sym typeface="+mn-ea"/>
              </a:rPr>
              <a:t>“</a:t>
            </a:r>
            <a:r>
              <a:rPr lang="zh-CN" altLang="en-US">
                <a:sym typeface="+mn-ea"/>
              </a:rPr>
              <a:t>网络配置</a:t>
            </a:r>
            <a:r>
              <a:rPr lang="en-US" altLang="zh-CN">
                <a:sym typeface="+mn-ea"/>
              </a:rPr>
              <a:t>”</a:t>
            </a:r>
            <a:r>
              <a:rPr lang="zh-CN" altLang="en-US">
                <a:sym typeface="+mn-ea"/>
              </a:rPr>
              <a:t>进行配置，将</a:t>
            </a:r>
            <a:r>
              <a:rPr lang="en-US" altLang="zh-CN">
                <a:sym typeface="+mn-ea"/>
              </a:rPr>
              <a:t>ETH0</a:t>
            </a:r>
            <a:r>
              <a:rPr lang="zh-CN" altLang="en-US">
                <a:sym typeface="+mn-ea"/>
              </a:rPr>
              <a:t>的</a:t>
            </a:r>
            <a:r>
              <a:rPr lang="en-US" altLang="zh-CN">
                <a:sym typeface="+mn-ea"/>
              </a:rPr>
              <a:t>IP</a:t>
            </a:r>
            <a:r>
              <a:rPr lang="zh-CN" altLang="en-US">
                <a:sym typeface="+mn-ea"/>
              </a:rPr>
              <a:t>地址以及子网掩码等改成与</a:t>
            </a:r>
            <a:r>
              <a:rPr lang="en-US" altLang="zh-CN">
                <a:sym typeface="+mn-ea"/>
              </a:rPr>
              <a:t>OPC</a:t>
            </a:r>
            <a:r>
              <a:rPr lang="zh-CN" altLang="en-US">
                <a:sym typeface="+mn-ea"/>
              </a:rPr>
              <a:t>服务器同一局域网的内网地址即可。</a:t>
            </a:r>
            <a:endParaRPr lang="en-US" altLang="zh-CN">
              <a:sym typeface="+mn-ea"/>
            </a:endParaRPr>
          </a:p>
          <a:p>
            <a:endParaRPr lang="zh-CN" altLang="en-US">
              <a:sym typeface="+mn-ea"/>
            </a:endParaRPr>
          </a:p>
          <a:p>
            <a:endParaRPr lang="zh-CN" altLang="en-US">
              <a:solidFill>
                <a:srgbClr val="FF0000"/>
              </a:solidFill>
              <a:sym typeface="+mn-ea"/>
            </a:endParaRPr>
          </a:p>
          <a:p>
            <a:endParaRPr lang="zh-CN" altLang="en-US">
              <a:solidFill>
                <a:schemeClr val="tx1"/>
              </a:solidFill>
              <a:sym typeface="+mn-ea"/>
            </a:endParaRPr>
          </a:p>
          <a:p>
            <a:endParaRPr lang="zh-CN" altLang="en-US">
              <a:solidFill>
                <a:srgbClr val="FF0000"/>
              </a:solidFill>
              <a:sym typeface="+mn-ea"/>
            </a:endParaRPr>
          </a:p>
          <a:p>
            <a:endParaRPr lang="zh-CN" altLang="en-US">
              <a:solidFill>
                <a:srgbClr val="FF0000"/>
              </a:solidFill>
              <a:sym typeface="+mn-ea"/>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p:txBody>
      </p:sp>
      <p:pic>
        <p:nvPicPr>
          <p:cNvPr id="6" name="图片 5"/>
          <p:cNvPicPr>
            <a:picLocks noChangeAspect="1"/>
          </p:cNvPicPr>
          <p:nvPr/>
        </p:nvPicPr>
        <p:blipFill>
          <a:blip r:embed="rId127"/>
          <a:stretch>
            <a:fillRect/>
          </a:stretch>
        </p:blipFill>
        <p:spPr>
          <a:xfrm>
            <a:off x="5731510" y="1890395"/>
            <a:ext cx="6327775" cy="3877945"/>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17245" y="973455"/>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sp>
        <p:nvSpPr>
          <p:cNvPr id="20" name="文本框 19"/>
          <p:cNvSpPr txBox="1"/>
          <p:nvPr/>
        </p:nvSpPr>
        <p:spPr>
          <a:xfrm>
            <a:off x="375285" y="621030"/>
            <a:ext cx="4561840" cy="368300"/>
          </a:xfrm>
          <a:prstGeom prst="rect">
            <a:avLst/>
          </a:prstGeom>
          <a:noFill/>
        </p:spPr>
        <p:txBody>
          <a:bodyPr wrap="square" rtlCol="0" anchor="t">
            <a:spAutoFit/>
          </a:bodyPr>
          <a:p>
            <a:r>
              <a:rPr lang="zh-CN" altLang="en-US" b="1">
                <a:solidFill>
                  <a:srgbClr val="FF0000"/>
                </a:solidFill>
              </a:rPr>
              <a:t>工作</a:t>
            </a:r>
            <a:r>
              <a:rPr lang="en-US" altLang="zh-CN" b="1">
                <a:solidFill>
                  <a:srgbClr val="FF0000"/>
                </a:solidFill>
              </a:rPr>
              <a:t>4</a:t>
            </a:r>
            <a:r>
              <a:rPr lang="zh-CN" altLang="en-US" b="1">
                <a:solidFill>
                  <a:srgbClr val="FF0000"/>
                </a:solidFill>
              </a:rPr>
              <a:t>：</a:t>
            </a:r>
            <a:r>
              <a:rPr lang="zh-CN" altLang="en-US" b="1">
                <a:solidFill>
                  <a:schemeClr val="tx1"/>
                </a:solidFill>
              </a:rPr>
              <a:t>准备硬件调试</a:t>
            </a:r>
            <a:endParaRPr lang="zh-CN" altLang="en-US" b="1">
              <a:solidFill>
                <a:schemeClr val="tx1"/>
              </a:solidFill>
            </a:endParaRPr>
          </a:p>
        </p:txBody>
      </p:sp>
      <p:sp>
        <p:nvSpPr>
          <p:cNvPr id="26" name="文本框 25"/>
          <p:cNvSpPr txBox="1"/>
          <p:nvPr/>
        </p:nvSpPr>
        <p:spPr>
          <a:xfrm>
            <a:off x="271780" y="1196975"/>
            <a:ext cx="5636895" cy="5077460"/>
          </a:xfrm>
          <a:prstGeom prst="rect">
            <a:avLst/>
          </a:prstGeom>
          <a:noFill/>
        </p:spPr>
        <p:txBody>
          <a:bodyPr wrap="square" rtlCol="0" anchor="t">
            <a:spAutoFit/>
          </a:bodyPr>
          <a:p>
            <a:r>
              <a:rPr lang="zh-CN" altLang="en-US">
                <a:solidFill>
                  <a:schemeClr val="tx1"/>
                </a:solidFill>
                <a:sym typeface="+mn-ea"/>
              </a:rPr>
              <a:t>测试通过物联网主机</a:t>
            </a:r>
            <a:r>
              <a:rPr lang="zh-CN" altLang="en-US">
                <a:solidFill>
                  <a:schemeClr val="tx1"/>
                </a:solidFill>
                <a:sym typeface="+mn-ea"/>
              </a:rPr>
              <a:t>是否能</a:t>
            </a:r>
            <a:r>
              <a:rPr lang="en-US" altLang="zh-CN">
                <a:solidFill>
                  <a:schemeClr val="tx1"/>
                </a:solidFill>
                <a:sym typeface="+mn-ea"/>
              </a:rPr>
              <a:t>ping</a:t>
            </a:r>
            <a:r>
              <a:rPr lang="zh-CN" altLang="en-US">
                <a:solidFill>
                  <a:schemeClr val="tx1"/>
                </a:solidFill>
                <a:sym typeface="+mn-ea"/>
              </a:rPr>
              <a:t>得通</a:t>
            </a:r>
            <a:r>
              <a:rPr lang="en-US" altLang="zh-CN">
                <a:solidFill>
                  <a:schemeClr val="tx1"/>
                </a:solidFill>
                <a:sym typeface="+mn-ea"/>
              </a:rPr>
              <a:t>OPC</a:t>
            </a:r>
            <a:r>
              <a:rPr lang="zh-CN" altLang="en-US">
                <a:solidFill>
                  <a:schemeClr val="tx1"/>
                </a:solidFill>
                <a:sym typeface="+mn-ea"/>
              </a:rPr>
              <a:t>服务器</a:t>
            </a:r>
            <a:r>
              <a:rPr lang="zh-CN" altLang="en-US">
                <a:sym typeface="+mn-ea"/>
              </a:rPr>
              <a:t>：</a:t>
            </a:r>
            <a:endParaRPr lang="zh-CN" altLang="en-US">
              <a:sym typeface="+mn-ea"/>
            </a:endParaRPr>
          </a:p>
          <a:p>
            <a:endParaRPr lang="zh-CN" altLang="en-US">
              <a:sym typeface="+mn-ea"/>
            </a:endParaRPr>
          </a:p>
          <a:p>
            <a:endParaRPr lang="zh-CN" altLang="en-US">
              <a:sym typeface="+mn-ea"/>
            </a:endParaRPr>
          </a:p>
          <a:p>
            <a:endParaRPr lang="zh-CN" altLang="en-US">
              <a:sym typeface="+mn-ea"/>
            </a:endParaRPr>
          </a:p>
          <a:p>
            <a:r>
              <a:rPr lang="zh-CN" altLang="en-US">
                <a:sym typeface="+mn-ea"/>
              </a:rPr>
              <a:t>步骤</a:t>
            </a:r>
            <a:r>
              <a:rPr lang="en-US" altLang="zh-CN">
                <a:sym typeface="+mn-ea"/>
              </a:rPr>
              <a:t>6</a:t>
            </a:r>
            <a:r>
              <a:rPr lang="zh-CN" altLang="en-US">
                <a:sym typeface="+mn-ea"/>
              </a:rPr>
              <a:t>：从</a:t>
            </a:r>
            <a:r>
              <a:rPr lang="en-US" altLang="zh-CN">
                <a:sym typeface="+mn-ea"/>
              </a:rPr>
              <a:t>OPC</a:t>
            </a:r>
            <a:r>
              <a:rPr lang="zh-CN" altLang="en-US">
                <a:sym typeface="+mn-ea"/>
              </a:rPr>
              <a:t>服务器的那台电脑主机上去</a:t>
            </a:r>
            <a:r>
              <a:rPr lang="en-US" altLang="zh-CN">
                <a:sym typeface="+mn-ea"/>
              </a:rPr>
              <a:t>ping</a:t>
            </a:r>
            <a:r>
              <a:rPr lang="zh-CN" altLang="en-US">
                <a:sym typeface="+mn-ea"/>
              </a:rPr>
              <a:t>采集器。</a:t>
            </a:r>
            <a:endParaRPr lang="zh-CN" altLang="en-US">
              <a:sym typeface="+mn-ea"/>
            </a:endParaRPr>
          </a:p>
          <a:p>
            <a:r>
              <a:rPr lang="en-US" altLang="zh-CN">
                <a:sym typeface="+mn-ea"/>
              </a:rPr>
              <a:t>ping</a:t>
            </a:r>
            <a:r>
              <a:rPr lang="zh-CN" altLang="en-US">
                <a:sym typeface="+mn-ea"/>
              </a:rPr>
              <a:t>得通则表示采集器安装成功。</a:t>
            </a:r>
            <a:endParaRPr lang="en-US" altLang="zh-CN">
              <a:sym typeface="+mn-ea"/>
            </a:endParaRPr>
          </a:p>
          <a:p>
            <a:endParaRPr lang="zh-CN" altLang="en-US">
              <a:sym typeface="+mn-ea"/>
            </a:endParaRPr>
          </a:p>
          <a:p>
            <a:endParaRPr lang="zh-CN" altLang="en-US">
              <a:solidFill>
                <a:srgbClr val="FF0000"/>
              </a:solidFill>
              <a:sym typeface="+mn-ea"/>
            </a:endParaRPr>
          </a:p>
          <a:p>
            <a:endParaRPr lang="zh-CN" altLang="en-US">
              <a:solidFill>
                <a:schemeClr val="tx1"/>
              </a:solidFill>
              <a:sym typeface="+mn-ea"/>
            </a:endParaRPr>
          </a:p>
          <a:p>
            <a:endParaRPr lang="zh-CN" altLang="en-US">
              <a:solidFill>
                <a:srgbClr val="FF0000"/>
              </a:solidFill>
              <a:sym typeface="+mn-ea"/>
            </a:endParaRPr>
          </a:p>
          <a:p>
            <a:endParaRPr lang="zh-CN" altLang="en-US">
              <a:solidFill>
                <a:srgbClr val="FF0000"/>
              </a:solidFill>
              <a:sym typeface="+mn-ea"/>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p:txBody>
      </p:sp>
      <p:pic>
        <p:nvPicPr>
          <p:cNvPr id="6" name="图片 5"/>
          <p:cNvPicPr>
            <a:picLocks noChangeAspect="1"/>
          </p:cNvPicPr>
          <p:nvPr/>
        </p:nvPicPr>
        <p:blipFill>
          <a:blip r:embed="rId127"/>
          <a:stretch>
            <a:fillRect/>
          </a:stretch>
        </p:blipFill>
        <p:spPr>
          <a:xfrm>
            <a:off x="6257290" y="1525905"/>
            <a:ext cx="5760085" cy="324040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17245" y="973455"/>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sp>
        <p:nvSpPr>
          <p:cNvPr id="20" name="文本框 19"/>
          <p:cNvSpPr txBox="1"/>
          <p:nvPr/>
        </p:nvSpPr>
        <p:spPr>
          <a:xfrm>
            <a:off x="375285" y="621030"/>
            <a:ext cx="4561840" cy="368300"/>
          </a:xfrm>
          <a:prstGeom prst="rect">
            <a:avLst/>
          </a:prstGeom>
          <a:noFill/>
        </p:spPr>
        <p:txBody>
          <a:bodyPr wrap="square" rtlCol="0" anchor="t">
            <a:spAutoFit/>
          </a:bodyPr>
          <a:p>
            <a:r>
              <a:rPr lang="zh-CN" altLang="en-US" b="1">
                <a:solidFill>
                  <a:srgbClr val="FF0000"/>
                </a:solidFill>
              </a:rPr>
              <a:t>工作</a:t>
            </a:r>
            <a:r>
              <a:rPr lang="en-US" altLang="zh-CN" b="1">
                <a:solidFill>
                  <a:srgbClr val="FF0000"/>
                </a:solidFill>
              </a:rPr>
              <a:t>5</a:t>
            </a:r>
            <a:r>
              <a:rPr lang="zh-CN" altLang="en-US" b="1">
                <a:solidFill>
                  <a:srgbClr val="FF0000"/>
                </a:solidFill>
              </a:rPr>
              <a:t>：</a:t>
            </a:r>
            <a:r>
              <a:rPr lang="zh-CN" altLang="en-US" b="1">
                <a:solidFill>
                  <a:schemeClr val="tx1"/>
                </a:solidFill>
              </a:rPr>
              <a:t>远程调试前的准备</a:t>
            </a:r>
            <a:endParaRPr lang="zh-CN" altLang="en-US" b="1">
              <a:solidFill>
                <a:schemeClr val="tx1"/>
              </a:solidFill>
            </a:endParaRPr>
          </a:p>
        </p:txBody>
      </p:sp>
      <p:sp>
        <p:nvSpPr>
          <p:cNvPr id="26" name="文本框 25"/>
          <p:cNvSpPr txBox="1"/>
          <p:nvPr/>
        </p:nvSpPr>
        <p:spPr>
          <a:xfrm>
            <a:off x="271780" y="1196975"/>
            <a:ext cx="5247005" cy="3969385"/>
          </a:xfrm>
          <a:prstGeom prst="rect">
            <a:avLst/>
          </a:prstGeom>
          <a:noFill/>
        </p:spPr>
        <p:txBody>
          <a:bodyPr wrap="square" rtlCol="0" anchor="t">
            <a:spAutoFit/>
          </a:bodyPr>
          <a:p>
            <a:r>
              <a:rPr lang="en-US" altLang="zh-CN">
                <a:solidFill>
                  <a:schemeClr val="tx1"/>
                </a:solidFill>
                <a:sym typeface="+mn-ea"/>
              </a:rPr>
              <a:t>1</a:t>
            </a:r>
            <a:r>
              <a:rPr lang="zh-CN" altLang="en-US">
                <a:solidFill>
                  <a:schemeClr val="tx1"/>
                </a:solidFill>
                <a:sym typeface="+mn-ea"/>
              </a:rPr>
              <a:t>、测试</a:t>
            </a:r>
            <a:r>
              <a:rPr lang="en-US" altLang="zh-CN">
                <a:solidFill>
                  <a:schemeClr val="tx1"/>
                </a:solidFill>
                <a:sym typeface="+mn-ea"/>
              </a:rPr>
              <a:t>OPC</a:t>
            </a:r>
            <a:r>
              <a:rPr lang="zh-CN" altLang="en-US">
                <a:solidFill>
                  <a:schemeClr val="tx1"/>
                </a:solidFill>
                <a:sym typeface="+mn-ea"/>
              </a:rPr>
              <a:t>，拿到</a:t>
            </a:r>
            <a:r>
              <a:rPr lang="en-US" altLang="zh-CN">
                <a:solidFill>
                  <a:schemeClr val="tx1"/>
                </a:solidFill>
                <a:sym typeface="+mn-ea"/>
              </a:rPr>
              <a:t>OPC</a:t>
            </a:r>
            <a:r>
              <a:rPr lang="zh-CN" altLang="en-US">
                <a:solidFill>
                  <a:schemeClr val="tx1"/>
                </a:solidFill>
                <a:sym typeface="+mn-ea"/>
              </a:rPr>
              <a:t>的点表</a:t>
            </a:r>
            <a:endParaRPr lang="zh-CN" altLang="en-US">
              <a:solidFill>
                <a:srgbClr val="FF0000"/>
              </a:solidFill>
              <a:sym typeface="+mn-ea"/>
            </a:endParaRPr>
          </a:p>
          <a:p>
            <a:r>
              <a:rPr lang="en-US">
                <a:solidFill>
                  <a:schemeClr val="tx1"/>
                </a:solidFill>
                <a:sym typeface="+mn-ea"/>
              </a:rPr>
              <a:t>2</a:t>
            </a:r>
            <a:r>
              <a:rPr lang="zh-CN" altLang="en-US">
                <a:solidFill>
                  <a:schemeClr val="tx1"/>
                </a:solidFill>
                <a:sym typeface="+mn-ea"/>
              </a:rPr>
              <a:t>、</a:t>
            </a:r>
            <a:r>
              <a:rPr>
                <a:solidFill>
                  <a:schemeClr val="tx1"/>
                </a:solidFill>
                <a:sym typeface="+mn-ea"/>
              </a:rPr>
              <a:t>确认OPCserver 是否开启DCOM，如果没开启，让</a:t>
            </a:r>
            <a:r>
              <a:rPr lang="en-US">
                <a:solidFill>
                  <a:schemeClr val="tx1"/>
                </a:solidFill>
                <a:sym typeface="+mn-ea"/>
              </a:rPr>
              <a:t>DCS</a:t>
            </a:r>
            <a:r>
              <a:rPr>
                <a:solidFill>
                  <a:schemeClr val="tx1"/>
                </a:solidFill>
                <a:sym typeface="+mn-ea"/>
              </a:rPr>
              <a:t>厂家协助开启DCOM</a:t>
            </a:r>
            <a:endParaRPr>
              <a:solidFill>
                <a:schemeClr val="tx1"/>
              </a:solidFill>
              <a:sym typeface="+mn-ea"/>
            </a:endParaRPr>
          </a:p>
          <a:p>
            <a:r>
              <a:rPr lang="en-US">
                <a:sym typeface="+mn-ea"/>
              </a:rPr>
              <a:t>3</a:t>
            </a:r>
            <a:r>
              <a:rPr lang="zh-CN" altLang="en-US">
                <a:sym typeface="+mn-ea"/>
              </a:rPr>
              <a:t>、</a:t>
            </a:r>
            <a:r>
              <a:rPr>
                <a:sym typeface="+mn-ea"/>
              </a:rPr>
              <a:t>在OPCserver主机上运行OPCclient</a:t>
            </a:r>
            <a:r>
              <a:rPr lang="zh-CN">
                <a:sym typeface="+mn-ea"/>
              </a:rPr>
              <a:t>，</a:t>
            </a:r>
            <a:endParaRPr lang="zh-CN">
              <a:sym typeface="+mn-ea"/>
            </a:endParaRPr>
          </a:p>
          <a:p>
            <a:r>
              <a:rPr lang="en-US" altLang="zh-CN">
                <a:sym typeface="+mn-ea"/>
              </a:rPr>
              <a:t>4</a:t>
            </a:r>
            <a:r>
              <a:rPr lang="zh-CN" altLang="en-US">
                <a:sym typeface="+mn-ea"/>
              </a:rPr>
              <a:t>、</a:t>
            </a:r>
            <a:r>
              <a:rPr lang="zh-CN">
                <a:sym typeface="+mn-ea"/>
              </a:rPr>
              <a:t>提供</a:t>
            </a:r>
            <a:r>
              <a:rPr>
                <a:sym typeface="+mn-ea"/>
              </a:rPr>
              <a:t>OPC</a:t>
            </a:r>
            <a:r>
              <a:rPr lang="en-US">
                <a:sym typeface="+mn-ea"/>
              </a:rPr>
              <a:t> S</a:t>
            </a:r>
            <a:r>
              <a:rPr>
                <a:sym typeface="+mn-ea"/>
              </a:rPr>
              <a:t>erver </a:t>
            </a:r>
            <a:r>
              <a:rPr lang="en-US">
                <a:sym typeface="+mn-ea"/>
              </a:rPr>
              <a:t>N</a:t>
            </a:r>
            <a:r>
              <a:rPr>
                <a:sym typeface="+mn-ea"/>
              </a:rPr>
              <a:t>ame</a:t>
            </a:r>
            <a:endParaRPr>
              <a:sym typeface="+mn-ea"/>
            </a:endParaRPr>
          </a:p>
          <a:p>
            <a:endParaRPr lang="zh-CN" altLang="en-US">
              <a:solidFill>
                <a:srgbClr val="FF0000"/>
              </a:solidFill>
              <a:sym typeface="+mn-ea"/>
            </a:endParaRPr>
          </a:p>
          <a:p>
            <a:endParaRPr lang="zh-CN" altLang="en-US">
              <a:solidFill>
                <a:srgbClr val="FF0000"/>
              </a:solidFill>
              <a:sym typeface="+mn-ea"/>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a:p>
            <a:endParaRPr lang="zh-CN" altLang="en-US">
              <a:solidFill>
                <a:schemeClr val="tx1"/>
              </a:solidFill>
            </a:endParaRPr>
          </a:p>
        </p:txBody>
      </p:sp>
      <p:pic>
        <p:nvPicPr>
          <p:cNvPr id="6" name="图片 5"/>
          <p:cNvPicPr>
            <a:picLocks noChangeAspect="1"/>
          </p:cNvPicPr>
          <p:nvPr/>
        </p:nvPicPr>
        <p:blipFill>
          <a:blip r:embed="rId127"/>
          <a:stretch>
            <a:fillRect/>
          </a:stretch>
        </p:blipFill>
        <p:spPr>
          <a:xfrm>
            <a:off x="5505450" y="1687830"/>
            <a:ext cx="6313170" cy="3550285"/>
          </a:xfrm>
          <a:prstGeom prst="rect">
            <a:avLst/>
          </a:prstGeom>
        </p:spPr>
      </p:pic>
      <p:pic>
        <p:nvPicPr>
          <p:cNvPr id="23" name="图片 22"/>
          <p:cNvPicPr>
            <a:picLocks noChangeAspect="1"/>
          </p:cNvPicPr>
          <p:nvPr/>
        </p:nvPicPr>
        <p:blipFill>
          <a:blip r:embed="rId128"/>
          <a:stretch>
            <a:fillRect/>
          </a:stretch>
        </p:blipFill>
        <p:spPr>
          <a:xfrm>
            <a:off x="4080510" y="2348865"/>
            <a:ext cx="1401445" cy="300355"/>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17245" y="973455"/>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pic>
        <p:nvPicPr>
          <p:cNvPr id="3" name="图片 2" descr="C:\Users\kkk\Desktop\真趣PPT模板\素材4-04.png素材4-04"/>
          <p:cNvPicPr>
            <a:picLocks noChangeAspect="1"/>
          </p:cNvPicPr>
          <p:nvPr/>
        </p:nvPicPr>
        <p:blipFill>
          <a:blip r:embed="rId127"/>
          <a:srcRect/>
          <a:stretch>
            <a:fillRect/>
          </a:stretch>
        </p:blipFill>
        <p:spPr>
          <a:xfrm>
            <a:off x="1863408" y="-32385"/>
            <a:ext cx="3142615" cy="6925310"/>
          </a:xfrm>
          <a:prstGeom prst="rect">
            <a:avLst/>
          </a:prstGeom>
        </p:spPr>
      </p:pic>
      <p:sp>
        <p:nvSpPr>
          <p:cNvPr id="6" name="文本框 5"/>
          <p:cNvSpPr txBox="1"/>
          <p:nvPr/>
        </p:nvSpPr>
        <p:spPr>
          <a:xfrm>
            <a:off x="1624965" y="4475480"/>
            <a:ext cx="4062730" cy="2399665"/>
          </a:xfrm>
          <a:prstGeom prst="rect">
            <a:avLst/>
          </a:prstGeom>
          <a:noFill/>
        </p:spPr>
        <p:txBody>
          <a:bodyPr wrap="square" rtlCol="0">
            <a:spAutoFit/>
          </a:bodyPr>
          <a:p>
            <a:r>
              <a:rPr lang="en-US" altLang="zh-CN" sz="15000" b="1">
                <a:solidFill>
                  <a:schemeClr val="bg1"/>
                </a:solidFill>
                <a:latin typeface="汉仪大黑简" panose="02010600000101010101" charset="-122"/>
                <a:ea typeface="汉仪大黑简" panose="02010600000101010101" charset="-122"/>
              </a:rPr>
              <a:t>07</a:t>
            </a:r>
            <a:endParaRPr lang="en-US" altLang="zh-CN" sz="15000" b="1">
              <a:solidFill>
                <a:schemeClr val="bg1"/>
              </a:solidFill>
              <a:latin typeface="汉仪大黑简" panose="02010600000101010101" charset="-122"/>
              <a:ea typeface="汉仪大黑简" panose="02010600000101010101" charset="-122"/>
            </a:endParaRPr>
          </a:p>
        </p:txBody>
      </p:sp>
      <p:sp>
        <p:nvSpPr>
          <p:cNvPr id="20" name="文本框 19"/>
          <p:cNvSpPr txBox="1"/>
          <p:nvPr/>
        </p:nvSpPr>
        <p:spPr>
          <a:xfrm>
            <a:off x="1963420" y="1256030"/>
            <a:ext cx="2035175" cy="645160"/>
          </a:xfrm>
          <a:prstGeom prst="rect">
            <a:avLst/>
          </a:prstGeom>
          <a:noFill/>
        </p:spPr>
        <p:txBody>
          <a:bodyPr wrap="square" rtlCol="0">
            <a:spAutoFit/>
          </a:bodyPr>
          <a:p>
            <a:pPr algn="l" fontAlgn="t"/>
            <a:r>
              <a:rPr lang="en-US" altLang="zh-CN" sz="3600" b="1">
                <a:solidFill>
                  <a:schemeClr val="bg1"/>
                </a:solidFill>
              </a:rPr>
              <a:t>SEVEN</a:t>
            </a:r>
            <a:endParaRPr lang="en-US" altLang="zh-CN" sz="3600" b="1">
              <a:solidFill>
                <a:schemeClr val="bg1"/>
              </a:solidFill>
            </a:endParaRPr>
          </a:p>
        </p:txBody>
      </p:sp>
      <p:sp>
        <p:nvSpPr>
          <p:cNvPr id="23" name="文本框 22"/>
          <p:cNvSpPr txBox="1"/>
          <p:nvPr/>
        </p:nvSpPr>
        <p:spPr>
          <a:xfrm>
            <a:off x="6506210" y="3644900"/>
            <a:ext cx="1742440" cy="1260475"/>
          </a:xfrm>
          <a:prstGeom prst="rect">
            <a:avLst/>
          </a:prstGeom>
          <a:noFill/>
        </p:spPr>
        <p:txBody>
          <a:bodyPr wrap="square" rtlCol="0">
            <a:spAutoFit/>
          </a:bodyPr>
          <a:lstStyle>
            <a:defPPr>
              <a:defRPr lang="zh-CN"/>
            </a:defPPr>
            <a:lvl1pPr>
              <a:defRPr>
                <a:solidFill>
                  <a:schemeClr val="tx1">
                    <a:lumMod val="75000"/>
                    <a:lumOff val="25000"/>
                  </a:schemeClr>
                </a:solidFill>
              </a:defRPr>
            </a:lvl1pPr>
          </a:lstStyle>
          <a:p>
            <a:pPr algn="dist"/>
            <a:r>
              <a:rPr lang="zh-CN" altLang="en-US" sz="4000" b="1"/>
              <a:t>总结</a:t>
            </a:r>
            <a:endParaRPr lang="zh-CN" altLang="en-US" sz="4000" b="1"/>
          </a:p>
          <a:p>
            <a:pPr algn="dist"/>
            <a:endParaRPr lang="zh-CN" altLang="en-US" b="1"/>
          </a:p>
          <a:p>
            <a:pPr algn="dist"/>
            <a:endParaRPr lang="zh-CN" altLang="en-US" b="1" dirty="0">
              <a:solidFill>
                <a:schemeClr val="tx1">
                  <a:lumMod val="75000"/>
                  <a:lumOff val="25000"/>
                </a:schemeClr>
              </a:solidFill>
              <a:latin typeface="+mj-ea"/>
              <a:ea typeface="+mj-ea"/>
              <a:cs typeface="+mj-cs"/>
              <a:sym typeface="+mn-e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2" name="组合 21"/>
          <p:cNvGrpSpPr/>
          <p:nvPr/>
        </p:nvGrpSpPr>
        <p:grpSpPr>
          <a:xfrm>
            <a:off x="817245" y="973455"/>
            <a:ext cx="10560685" cy="5095875"/>
            <a:chOff x="1287" y="1420"/>
            <a:chExt cx="16631" cy="8025"/>
          </a:xfrm>
          <a:solidFill>
            <a:schemeClr val="bg1"/>
          </a:solidFill>
        </p:grpSpPr>
        <p:pic>
          <p:nvPicPr>
            <p:cNvPr id="5" name="图片 4" descr="自定义"/>
            <p:cNvPicPr>
              <a:picLocks noChangeAspect="1"/>
            </p:cNvPicPr>
            <p:nvPr/>
          </p:nvPicPr>
          <p:blipFill>
            <a:blip r:embed="rId1">
              <a:extLst>
                <a:ext uri="{96DAC541-7B7A-43D3-8B79-37D633B846F1}">
                  <asvg:svgBlip xmlns:asvg="http://schemas.microsoft.com/office/drawing/2016/SVG/main" r:embed="rId2"/>
                </a:ext>
              </a:extLst>
            </a:blip>
            <a:stretch>
              <a:fillRect/>
            </a:stretch>
          </p:blipFill>
          <p:spPr>
            <a:xfrm>
              <a:off x="3554" y="1420"/>
              <a:ext cx="528" cy="528"/>
            </a:xfrm>
            <a:prstGeom prst="rect">
              <a:avLst/>
            </a:prstGeom>
          </p:spPr>
        </p:pic>
        <p:pic>
          <p:nvPicPr>
            <p:cNvPr id="4" name="图片 3" descr="材料管理"/>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 y="1484"/>
              <a:ext cx="462" cy="462"/>
            </a:xfrm>
            <a:prstGeom prst="rect">
              <a:avLst/>
            </a:prstGeom>
          </p:spPr>
        </p:pic>
        <p:pic>
          <p:nvPicPr>
            <p:cNvPr id="7" name="图片 6" descr="业务表单"/>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599" y="2662"/>
              <a:ext cx="439" cy="439"/>
            </a:xfrm>
            <a:prstGeom prst="rect">
              <a:avLst/>
            </a:prstGeom>
          </p:spPr>
        </p:pic>
        <p:pic>
          <p:nvPicPr>
            <p:cNvPr id="8" name="图片 7" descr="修缮管理"/>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728" y="2662"/>
              <a:ext cx="476" cy="476"/>
            </a:xfrm>
            <a:prstGeom prst="rect">
              <a:avLst/>
            </a:prstGeom>
          </p:spPr>
        </p:pic>
        <p:pic>
          <p:nvPicPr>
            <p:cNvPr id="9" name="图片 8" descr="审计管理"/>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flipH="1" flipV="1">
              <a:off x="11565" y="1502"/>
              <a:ext cx="450" cy="450"/>
            </a:xfrm>
            <a:prstGeom prst="rect">
              <a:avLst/>
            </a:prstGeom>
          </p:spPr>
        </p:pic>
        <p:pic>
          <p:nvPicPr>
            <p:cNvPr id="10" name="图片 9" descr="统计分析"/>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flipH="1" flipV="1">
              <a:off x="9601" y="1541"/>
              <a:ext cx="489" cy="489"/>
            </a:xfrm>
            <a:prstGeom prst="rect">
              <a:avLst/>
            </a:prstGeom>
          </p:spPr>
        </p:pic>
        <p:pic>
          <p:nvPicPr>
            <p:cNvPr id="11" name="图片 10" descr="首页"/>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flipV="1">
              <a:off x="1493" y="2662"/>
              <a:ext cx="489" cy="489"/>
            </a:xfrm>
            <a:prstGeom prst="rect">
              <a:avLst/>
            </a:prstGeom>
          </p:spPr>
        </p:pic>
        <p:pic>
          <p:nvPicPr>
            <p:cNvPr id="12" name="图片 11" descr="招标管理"/>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708" y="2662"/>
              <a:ext cx="460" cy="460"/>
            </a:xfrm>
            <a:prstGeom prst="rect">
              <a:avLst/>
            </a:prstGeom>
          </p:spPr>
        </p:pic>
        <p:pic>
          <p:nvPicPr>
            <p:cNvPr id="13" name="图片 12" descr="投资管理"/>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flipH="1" flipV="1">
              <a:off x="9604" y="2662"/>
              <a:ext cx="483" cy="483"/>
            </a:xfrm>
            <a:prstGeom prst="rect">
              <a:avLst/>
            </a:prstGeom>
          </p:spPr>
        </p:pic>
        <p:pic>
          <p:nvPicPr>
            <p:cNvPr id="14" name="图片 13" descr="付款管理"/>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flipH="1" flipV="1">
              <a:off x="13489" y="1575"/>
              <a:ext cx="419" cy="419"/>
            </a:xfrm>
            <a:prstGeom prst="rect">
              <a:avLst/>
            </a:prstGeom>
          </p:spPr>
        </p:pic>
        <p:pic>
          <p:nvPicPr>
            <p:cNvPr id="15" name="图片 14" descr="前期管理"/>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flipH="1" flipV="1">
              <a:off x="7759" y="1493"/>
              <a:ext cx="413" cy="413"/>
            </a:xfrm>
            <a:prstGeom prst="rect">
              <a:avLst/>
            </a:prstGeom>
          </p:spPr>
        </p:pic>
        <p:pic>
          <p:nvPicPr>
            <p:cNvPr id="16" name="图片 15" descr="合同管理"/>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flipH="1" flipV="1">
              <a:off x="11555" y="2662"/>
              <a:ext cx="469" cy="469"/>
            </a:xfrm>
            <a:prstGeom prst="rect">
              <a:avLst/>
            </a:prstGeom>
          </p:spPr>
        </p:pic>
        <p:pic>
          <p:nvPicPr>
            <p:cNvPr id="17" name="图片 16" descr="档案管理"/>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flipH="1" flipV="1">
              <a:off x="17341" y="1516"/>
              <a:ext cx="410" cy="410"/>
            </a:xfrm>
            <a:prstGeom prst="rect">
              <a:avLst/>
            </a:prstGeom>
          </p:spPr>
        </p:pic>
        <p:pic>
          <p:nvPicPr>
            <p:cNvPr id="18" name="图片 17" descr="安全管理"/>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flipV="1">
              <a:off x="15419" y="1506"/>
              <a:ext cx="445" cy="445"/>
            </a:xfrm>
            <a:prstGeom prst="rect">
              <a:avLst/>
            </a:prstGeom>
          </p:spPr>
        </p:pic>
        <p:pic>
          <p:nvPicPr>
            <p:cNvPr id="19" name="图片 18" descr="工程进度"/>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flipH="1" flipV="1">
              <a:off x="5729" y="1473"/>
              <a:ext cx="517" cy="517"/>
            </a:xfrm>
            <a:prstGeom prst="rect">
              <a:avLst/>
            </a:prstGeom>
          </p:spPr>
        </p:pic>
        <p:pic>
          <p:nvPicPr>
            <p:cNvPr id="39" name="图片 38" descr="制度审查"/>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5717" y="3740"/>
              <a:ext cx="471" cy="471"/>
            </a:xfrm>
            <a:prstGeom prst="rect">
              <a:avLst/>
            </a:prstGeom>
          </p:spPr>
        </p:pic>
        <p:pic>
          <p:nvPicPr>
            <p:cNvPr id="41" name="图片 40" descr="系统数据"/>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1532" y="3785"/>
              <a:ext cx="410" cy="410"/>
            </a:xfrm>
            <a:prstGeom prst="rect">
              <a:avLst/>
            </a:prstGeom>
          </p:spPr>
        </p:pic>
        <p:pic>
          <p:nvPicPr>
            <p:cNvPr id="42" name="图片 41" descr="评审中"/>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15411" y="2662"/>
              <a:ext cx="460" cy="460"/>
            </a:xfrm>
            <a:prstGeom prst="rect">
              <a:avLst/>
            </a:prstGeom>
          </p:spPr>
        </p:pic>
        <p:pic>
          <p:nvPicPr>
            <p:cNvPr id="43" name="图片 42" descr="法律审查"/>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13474" y="2662"/>
              <a:ext cx="449" cy="449"/>
            </a:xfrm>
            <a:prstGeom prst="rect">
              <a:avLst/>
            </a:prstGeom>
          </p:spPr>
        </p:pic>
        <p:pic>
          <p:nvPicPr>
            <p:cNvPr id="44" name="图片 43" descr="收藏制度"/>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601" y="3745"/>
              <a:ext cx="489" cy="489"/>
            </a:xfrm>
            <a:prstGeom prst="rect">
              <a:avLst/>
            </a:prstGeom>
          </p:spPr>
        </p:pic>
        <p:pic>
          <p:nvPicPr>
            <p:cNvPr id="45" name="图片 44" descr="发布时间"/>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7307" y="2662"/>
              <a:ext cx="478" cy="478"/>
            </a:xfrm>
            <a:prstGeom prst="rect">
              <a:avLst/>
            </a:prstGeom>
          </p:spPr>
        </p:pic>
        <p:pic>
          <p:nvPicPr>
            <p:cNvPr id="46" name="图片 45" descr="法律事务"/>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7728" y="3752"/>
              <a:ext cx="476" cy="476"/>
            </a:xfrm>
            <a:prstGeom prst="rect">
              <a:avLst/>
            </a:prstGeom>
          </p:spPr>
        </p:pic>
        <p:pic>
          <p:nvPicPr>
            <p:cNvPr id="48" name="图片 47" descr="开源"/>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flipV="1">
              <a:off x="9550" y="4839"/>
              <a:ext cx="591" cy="591"/>
            </a:xfrm>
            <a:prstGeom prst="rect">
              <a:avLst/>
            </a:prstGeom>
          </p:spPr>
        </p:pic>
        <p:pic>
          <p:nvPicPr>
            <p:cNvPr id="49" name="图片 48" descr="跨语言客户端"/>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491" y="4888"/>
              <a:ext cx="493" cy="493"/>
            </a:xfrm>
            <a:prstGeom prst="rect">
              <a:avLst/>
            </a:prstGeom>
          </p:spPr>
        </p:pic>
        <p:pic>
          <p:nvPicPr>
            <p:cNvPr id="50" name="图片 49" descr="弹性"/>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669" y="4866"/>
              <a:ext cx="537" cy="537"/>
            </a:xfrm>
            <a:prstGeom prst="rect">
              <a:avLst/>
            </a:prstGeom>
          </p:spPr>
        </p:pic>
        <p:pic>
          <p:nvPicPr>
            <p:cNvPr id="51" name="图片 50" descr="人脸识别"/>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11522" y="3722"/>
              <a:ext cx="536" cy="536"/>
            </a:xfrm>
            <a:prstGeom prst="rect">
              <a:avLst/>
            </a:prstGeom>
          </p:spPr>
        </p:pic>
        <p:pic>
          <p:nvPicPr>
            <p:cNvPr id="52" name="图片 51" descr="设备数字化"/>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3515" y="4831"/>
              <a:ext cx="607" cy="607"/>
            </a:xfrm>
            <a:prstGeom prst="rect">
              <a:avLst/>
            </a:prstGeom>
          </p:spPr>
        </p:pic>
        <p:pic>
          <p:nvPicPr>
            <p:cNvPr id="53" name="图片 52" descr="高可用"/>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11515" y="4860"/>
              <a:ext cx="549" cy="549"/>
            </a:xfrm>
            <a:prstGeom prst="rect">
              <a:avLst/>
            </a:prstGeom>
          </p:spPr>
        </p:pic>
        <p:pic>
          <p:nvPicPr>
            <p:cNvPr id="54" name="图片 53" descr="密码破解检测"/>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5650" y="4874"/>
              <a:ext cx="521" cy="521"/>
            </a:xfrm>
            <a:prstGeom prst="rect">
              <a:avLst/>
            </a:prstGeom>
          </p:spPr>
        </p:pic>
        <p:pic>
          <p:nvPicPr>
            <p:cNvPr id="55" name="图片 54" descr="8_点址一览 (1)"/>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7649" y="6088"/>
              <a:ext cx="633" cy="633"/>
            </a:xfrm>
            <a:prstGeom prst="rect">
              <a:avLst/>
            </a:prstGeom>
          </p:spPr>
        </p:pic>
        <p:pic>
          <p:nvPicPr>
            <p:cNvPr id="56" name="图片 55" descr="85_行政区管理"/>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3497" y="6084"/>
              <a:ext cx="642" cy="642"/>
            </a:xfrm>
            <a:prstGeom prst="rect">
              <a:avLst/>
            </a:prstGeom>
          </p:spPr>
        </p:pic>
        <p:pic>
          <p:nvPicPr>
            <p:cNvPr id="57" name="图片 56" descr="80_地图"/>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a:off x="13388" y="3680"/>
              <a:ext cx="620" cy="620"/>
            </a:xfrm>
            <a:prstGeom prst="rect">
              <a:avLst/>
            </a:prstGeom>
          </p:spPr>
        </p:pic>
        <p:pic>
          <p:nvPicPr>
            <p:cNvPr id="58" name="图片 57" descr="84_城市管理"/>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a:off x="5609" y="6076"/>
              <a:ext cx="658" cy="658"/>
            </a:xfrm>
            <a:prstGeom prst="rect">
              <a:avLst/>
            </a:prstGeom>
          </p:spPr>
        </p:pic>
        <p:pic>
          <p:nvPicPr>
            <p:cNvPr id="59" name="图片 58" descr="8_点址一览"/>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11479" y="6094"/>
              <a:ext cx="621" cy="621"/>
            </a:xfrm>
            <a:prstGeom prst="rect">
              <a:avLst/>
            </a:prstGeom>
          </p:spPr>
        </p:pic>
        <p:pic>
          <p:nvPicPr>
            <p:cNvPr id="60" name="图片 59" descr="10_点址状态变更"/>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1425" y="6093"/>
              <a:ext cx="624" cy="624"/>
            </a:xfrm>
            <a:prstGeom prst="rect">
              <a:avLst/>
            </a:prstGeom>
          </p:spPr>
        </p:pic>
        <p:pic>
          <p:nvPicPr>
            <p:cNvPr id="61" name="图片 60" descr="4_新址选择"/>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9507" y="6066"/>
              <a:ext cx="677" cy="677"/>
            </a:xfrm>
            <a:prstGeom prst="rect">
              <a:avLst/>
            </a:prstGeom>
          </p:spPr>
        </p:pic>
        <p:pic>
          <p:nvPicPr>
            <p:cNvPr id="62" name="图片 61" descr="144_会议纪要"/>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13376" y="4812"/>
              <a:ext cx="645" cy="645"/>
            </a:xfrm>
            <a:prstGeom prst="rect">
              <a:avLst/>
            </a:prstGeom>
          </p:spPr>
        </p:pic>
        <p:pic>
          <p:nvPicPr>
            <p:cNvPr id="63" name="图片 62" descr="核心数据"/>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15325" y="4818"/>
              <a:ext cx="633" cy="633"/>
            </a:xfrm>
            <a:prstGeom prst="rect">
              <a:avLst/>
            </a:prstGeom>
          </p:spPr>
        </p:pic>
        <p:pic>
          <p:nvPicPr>
            <p:cNvPr id="64" name="图片 63" descr="渠道分析"/>
            <p:cNvPicPr>
              <a:picLocks noChangeAspect="1"/>
            </p:cNvPicPr>
            <p:nvPr/>
          </p:nvPicPr>
          <p:blipFill>
            <a:blip r:embed="rId75">
              <a:extLst>
                <a:ext uri="{96DAC541-7B7A-43D3-8B79-37D633B846F1}">
                  <asvg:svgBlip xmlns:asvg="http://schemas.microsoft.com/office/drawing/2016/SVG/main" r:embed="rId76"/>
                </a:ext>
              </a:extLst>
            </a:blip>
            <a:stretch>
              <a:fillRect/>
            </a:stretch>
          </p:blipFill>
          <p:spPr>
            <a:xfrm>
              <a:off x="13334" y="6055"/>
              <a:ext cx="672" cy="672"/>
            </a:xfrm>
            <a:prstGeom prst="rect">
              <a:avLst/>
            </a:prstGeom>
          </p:spPr>
        </p:pic>
        <p:pic>
          <p:nvPicPr>
            <p:cNvPr id="65" name="图片 64" descr="注册监控"/>
            <p:cNvPicPr>
              <a:picLocks noChangeAspect="1"/>
            </p:cNvPicPr>
            <p:nvPr/>
          </p:nvPicPr>
          <p:blipFill>
            <a:blip r:embed="rId77">
              <a:extLst>
                <a:ext uri="{96DAC541-7B7A-43D3-8B79-37D633B846F1}">
                  <asvg:svgBlip xmlns:asvg="http://schemas.microsoft.com/office/drawing/2016/SVG/main" r:embed="rId78"/>
                </a:ext>
              </a:extLst>
            </a:blip>
            <a:stretch>
              <a:fillRect/>
            </a:stretch>
          </p:blipFill>
          <p:spPr>
            <a:xfrm>
              <a:off x="17174" y="4762"/>
              <a:ext cx="744" cy="744"/>
            </a:xfrm>
            <a:prstGeom prst="rect">
              <a:avLst/>
            </a:prstGeom>
          </p:spPr>
        </p:pic>
        <p:pic>
          <p:nvPicPr>
            <p:cNvPr id="66" name="图片 65" descr="出入"/>
            <p:cNvPicPr>
              <a:picLocks noChangeAspect="1"/>
            </p:cNvPicPr>
            <p:nvPr/>
          </p:nvPicPr>
          <p:blipFill>
            <a:blip r:embed="rId79">
              <a:extLst>
                <a:ext uri="{96DAC541-7B7A-43D3-8B79-37D633B846F1}">
                  <asvg:svgBlip xmlns:asvg="http://schemas.microsoft.com/office/drawing/2016/SVG/main" r:embed="rId80"/>
                </a:ext>
              </a:extLst>
            </a:blip>
            <a:stretch>
              <a:fillRect/>
            </a:stretch>
          </p:blipFill>
          <p:spPr>
            <a:xfrm>
              <a:off x="17278" y="3722"/>
              <a:ext cx="536" cy="536"/>
            </a:xfrm>
            <a:prstGeom prst="rect">
              <a:avLst/>
            </a:prstGeom>
          </p:spPr>
        </p:pic>
        <p:pic>
          <p:nvPicPr>
            <p:cNvPr id="67" name="图片 66" descr="医用垃圾"/>
            <p:cNvPicPr>
              <a:picLocks noChangeAspect="1"/>
            </p:cNvPicPr>
            <p:nvPr/>
          </p:nvPicPr>
          <p:blipFill>
            <a:blip r:embed="rId81">
              <a:extLst>
                <a:ext uri="{96DAC541-7B7A-43D3-8B79-37D633B846F1}">
                  <asvg:svgBlip xmlns:asvg="http://schemas.microsoft.com/office/drawing/2016/SVG/main" r:embed="rId82"/>
                </a:ext>
              </a:extLst>
            </a:blip>
            <a:stretch>
              <a:fillRect/>
            </a:stretch>
          </p:blipFill>
          <p:spPr>
            <a:xfrm>
              <a:off x="15352" y="3749"/>
              <a:ext cx="579" cy="481"/>
            </a:xfrm>
            <a:prstGeom prst="rect">
              <a:avLst/>
            </a:prstGeom>
          </p:spPr>
        </p:pic>
        <p:pic>
          <p:nvPicPr>
            <p:cNvPr id="77" name="图片 76" descr="快速移动"/>
            <p:cNvPicPr>
              <a:picLocks noChangeAspect="1"/>
            </p:cNvPicPr>
            <p:nvPr/>
          </p:nvPicPr>
          <p:blipFill>
            <a:blip r:embed="rId83">
              <a:extLst>
                <a:ext uri="{96DAC541-7B7A-43D3-8B79-37D633B846F1}">
                  <asvg:svgBlip xmlns:asvg="http://schemas.microsoft.com/office/drawing/2016/SVG/main" r:embed="rId84"/>
                </a:ext>
              </a:extLst>
            </a:blip>
            <a:stretch>
              <a:fillRect/>
            </a:stretch>
          </p:blipFill>
          <p:spPr>
            <a:xfrm>
              <a:off x="5483" y="7280"/>
              <a:ext cx="914" cy="914"/>
            </a:xfrm>
            <a:prstGeom prst="rect">
              <a:avLst/>
            </a:prstGeom>
          </p:spPr>
        </p:pic>
        <p:pic>
          <p:nvPicPr>
            <p:cNvPr id="78" name="图片 77" descr="合作部门"/>
            <p:cNvPicPr>
              <a:picLocks noChangeAspect="1"/>
            </p:cNvPicPr>
            <p:nvPr/>
          </p:nvPicPr>
          <p:blipFill>
            <a:blip r:embed="rId85">
              <a:extLst>
                <a:ext uri="{96DAC541-7B7A-43D3-8B79-37D633B846F1}">
                  <asvg:svgBlip xmlns:asvg="http://schemas.microsoft.com/office/drawing/2016/SVG/main" r:embed="rId86"/>
                </a:ext>
              </a:extLst>
            </a:blip>
            <a:stretch>
              <a:fillRect/>
            </a:stretch>
          </p:blipFill>
          <p:spPr>
            <a:xfrm>
              <a:off x="9445" y="7335"/>
              <a:ext cx="801" cy="801"/>
            </a:xfrm>
            <a:prstGeom prst="rect">
              <a:avLst/>
            </a:prstGeom>
          </p:spPr>
        </p:pic>
        <p:pic>
          <p:nvPicPr>
            <p:cNvPr id="79" name="图片 78" descr="监控"/>
            <p:cNvPicPr>
              <a:picLocks noChangeAspect="1"/>
            </p:cNvPicPr>
            <p:nvPr/>
          </p:nvPicPr>
          <p:blipFill>
            <a:blip r:embed="rId87">
              <a:extLst>
                <a:ext uri="{96DAC541-7B7A-43D3-8B79-37D633B846F1}">
                  <asvg:svgBlip xmlns:asvg="http://schemas.microsoft.com/office/drawing/2016/SVG/main" r:embed="rId88"/>
                </a:ext>
              </a:extLst>
            </a:blip>
            <a:stretch>
              <a:fillRect/>
            </a:stretch>
          </p:blipFill>
          <p:spPr>
            <a:xfrm>
              <a:off x="15191" y="6050"/>
              <a:ext cx="900" cy="900"/>
            </a:xfrm>
            <a:prstGeom prst="rect">
              <a:avLst/>
            </a:prstGeom>
          </p:spPr>
        </p:pic>
        <p:pic>
          <p:nvPicPr>
            <p:cNvPr id="80" name="图片 79" descr="路由器-2"/>
            <p:cNvPicPr>
              <a:picLocks noChangeAspect="1"/>
            </p:cNvPicPr>
            <p:nvPr/>
          </p:nvPicPr>
          <p:blipFill>
            <a:blip r:embed="rId89">
              <a:extLst>
                <a:ext uri="{96DAC541-7B7A-43D3-8B79-37D633B846F1}">
                  <asvg:svgBlip xmlns:asvg="http://schemas.microsoft.com/office/drawing/2016/SVG/main" r:embed="rId90"/>
                </a:ext>
              </a:extLst>
            </a:blip>
            <a:stretch>
              <a:fillRect/>
            </a:stretch>
          </p:blipFill>
          <p:spPr>
            <a:xfrm>
              <a:off x="1287" y="7309"/>
              <a:ext cx="900" cy="900"/>
            </a:xfrm>
            <a:prstGeom prst="rect">
              <a:avLst/>
            </a:prstGeom>
          </p:spPr>
        </p:pic>
        <p:pic>
          <p:nvPicPr>
            <p:cNvPr id="81" name="图片 80" descr="数据库"/>
            <p:cNvPicPr>
              <a:picLocks noChangeAspect="1"/>
            </p:cNvPicPr>
            <p:nvPr/>
          </p:nvPicPr>
          <p:blipFill>
            <a:blip r:embed="rId91">
              <a:extLst>
                <a:ext uri="{96DAC541-7B7A-43D3-8B79-37D633B846F1}">
                  <asvg:svgBlip xmlns:asvg="http://schemas.microsoft.com/office/drawing/2016/SVG/main" r:embed="rId92"/>
                </a:ext>
              </a:extLst>
            </a:blip>
            <a:stretch>
              <a:fillRect/>
            </a:stretch>
          </p:blipFill>
          <p:spPr>
            <a:xfrm>
              <a:off x="7649" y="7379"/>
              <a:ext cx="732" cy="732"/>
            </a:xfrm>
            <a:prstGeom prst="rect">
              <a:avLst/>
            </a:prstGeom>
          </p:spPr>
        </p:pic>
        <p:pic>
          <p:nvPicPr>
            <p:cNvPr id="82" name="图片 81" descr="访问受限"/>
            <p:cNvPicPr>
              <a:picLocks noChangeAspect="1"/>
            </p:cNvPicPr>
            <p:nvPr/>
          </p:nvPicPr>
          <p:blipFill>
            <a:blip r:embed="rId93">
              <a:extLst>
                <a:ext uri="{96DAC541-7B7A-43D3-8B79-37D633B846F1}">
                  <asvg:svgBlip xmlns:asvg="http://schemas.microsoft.com/office/drawing/2016/SVG/main" r:embed="rId94"/>
                </a:ext>
              </a:extLst>
            </a:blip>
            <a:stretch>
              <a:fillRect/>
            </a:stretch>
          </p:blipFill>
          <p:spPr>
            <a:xfrm>
              <a:off x="3397" y="7310"/>
              <a:ext cx="802" cy="802"/>
            </a:xfrm>
            <a:prstGeom prst="rect">
              <a:avLst/>
            </a:prstGeom>
          </p:spPr>
        </p:pic>
        <p:pic>
          <p:nvPicPr>
            <p:cNvPr id="83" name="图片 82" descr="多选框"/>
            <p:cNvPicPr>
              <a:picLocks noChangeAspect="1"/>
            </p:cNvPicPr>
            <p:nvPr/>
          </p:nvPicPr>
          <p:blipFill>
            <a:blip r:embed="rId95">
              <a:extLst>
                <a:ext uri="{96DAC541-7B7A-43D3-8B79-37D633B846F1}">
                  <asvg:svgBlip xmlns:asvg="http://schemas.microsoft.com/office/drawing/2016/SVG/main" r:embed="rId96"/>
                </a:ext>
              </a:extLst>
            </a:blip>
            <a:stretch>
              <a:fillRect/>
            </a:stretch>
          </p:blipFill>
          <p:spPr>
            <a:xfrm>
              <a:off x="17187" y="6005"/>
              <a:ext cx="719" cy="719"/>
            </a:xfrm>
            <a:prstGeom prst="rect">
              <a:avLst/>
            </a:prstGeom>
          </p:spPr>
        </p:pic>
        <p:pic>
          <p:nvPicPr>
            <p:cNvPr id="84" name="图片 83" descr="证书"/>
            <p:cNvPicPr>
              <a:picLocks noChangeAspect="1"/>
            </p:cNvPicPr>
            <p:nvPr/>
          </p:nvPicPr>
          <p:blipFill>
            <a:blip r:embed="rId97">
              <a:extLst>
                <a:ext uri="{96DAC541-7B7A-43D3-8B79-37D633B846F1}">
                  <asvg:svgBlip xmlns:asvg="http://schemas.microsoft.com/office/drawing/2016/SVG/main" r:embed="rId98"/>
                </a:ext>
              </a:extLst>
            </a:blip>
            <a:stretch>
              <a:fillRect/>
            </a:stretch>
          </p:blipFill>
          <p:spPr>
            <a:xfrm>
              <a:off x="3397" y="8521"/>
              <a:ext cx="925" cy="925"/>
            </a:xfrm>
            <a:prstGeom prst="rect">
              <a:avLst/>
            </a:prstGeom>
          </p:spPr>
        </p:pic>
        <p:pic>
          <p:nvPicPr>
            <p:cNvPr id="86" name="图片 85" descr="文本域"/>
            <p:cNvPicPr>
              <a:picLocks noChangeAspect="1"/>
            </p:cNvPicPr>
            <p:nvPr/>
          </p:nvPicPr>
          <p:blipFill>
            <a:blip r:embed="rId99">
              <a:extLst>
                <a:ext uri="{96DAC541-7B7A-43D3-8B79-37D633B846F1}">
                  <asvg:svgBlip xmlns:asvg="http://schemas.microsoft.com/office/drawing/2016/SVG/main" r:embed="rId100"/>
                </a:ext>
              </a:extLst>
            </a:blip>
            <a:stretch>
              <a:fillRect/>
            </a:stretch>
          </p:blipFill>
          <p:spPr>
            <a:xfrm>
              <a:off x="1413" y="8701"/>
              <a:ext cx="648" cy="648"/>
            </a:xfrm>
            <a:prstGeom prst="rect">
              <a:avLst/>
            </a:prstGeom>
          </p:spPr>
        </p:pic>
        <p:pic>
          <p:nvPicPr>
            <p:cNvPr id="87" name="图片 86" descr="文章"/>
            <p:cNvPicPr>
              <a:picLocks noChangeAspect="1"/>
            </p:cNvPicPr>
            <p:nvPr/>
          </p:nvPicPr>
          <p:blipFill>
            <a:blip r:embed="rId101">
              <a:extLst>
                <a:ext uri="{96DAC541-7B7A-43D3-8B79-37D633B846F1}">
                  <asvg:svgBlip xmlns:asvg="http://schemas.microsoft.com/office/drawing/2016/SVG/main" r:embed="rId102"/>
                </a:ext>
              </a:extLst>
            </a:blip>
            <a:stretch>
              <a:fillRect/>
            </a:stretch>
          </p:blipFill>
          <p:spPr>
            <a:xfrm>
              <a:off x="17202" y="7363"/>
              <a:ext cx="689" cy="689"/>
            </a:xfrm>
            <a:prstGeom prst="rect">
              <a:avLst/>
            </a:prstGeom>
          </p:spPr>
        </p:pic>
        <p:pic>
          <p:nvPicPr>
            <p:cNvPr id="89" name="图片 88" descr="HDMI线"/>
            <p:cNvPicPr>
              <a:picLocks noChangeAspect="1"/>
            </p:cNvPicPr>
            <p:nvPr/>
          </p:nvPicPr>
          <p:blipFill>
            <a:blip r:embed="rId103">
              <a:extLst>
                <a:ext uri="{96DAC541-7B7A-43D3-8B79-37D633B846F1}">
                  <asvg:svgBlip xmlns:asvg="http://schemas.microsoft.com/office/drawing/2016/SVG/main" r:embed="rId104"/>
                </a:ext>
              </a:extLst>
            </a:blip>
            <a:stretch>
              <a:fillRect/>
            </a:stretch>
          </p:blipFill>
          <p:spPr>
            <a:xfrm>
              <a:off x="13198" y="7267"/>
              <a:ext cx="886" cy="886"/>
            </a:xfrm>
            <a:prstGeom prst="rect">
              <a:avLst/>
            </a:prstGeom>
          </p:spPr>
        </p:pic>
        <p:pic>
          <p:nvPicPr>
            <p:cNvPr id="90" name="图片 89" descr="wifi"/>
            <p:cNvPicPr>
              <a:picLocks noChangeAspect="1"/>
            </p:cNvPicPr>
            <p:nvPr/>
          </p:nvPicPr>
          <p:blipFill>
            <a:blip r:embed="rId105">
              <a:extLst>
                <a:ext uri="{96DAC541-7B7A-43D3-8B79-37D633B846F1}">
                  <asvg:svgBlip xmlns:asvg="http://schemas.microsoft.com/office/drawing/2016/SVG/main" r:embed="rId106"/>
                </a:ext>
              </a:extLst>
            </a:blip>
            <a:stretch>
              <a:fillRect/>
            </a:stretch>
          </p:blipFill>
          <p:spPr>
            <a:xfrm>
              <a:off x="11445" y="7393"/>
              <a:ext cx="689" cy="689"/>
            </a:xfrm>
            <a:prstGeom prst="rect">
              <a:avLst/>
            </a:prstGeom>
          </p:spPr>
        </p:pic>
        <p:pic>
          <p:nvPicPr>
            <p:cNvPr id="96" name="图片 95" descr="公众、群众"/>
            <p:cNvPicPr>
              <a:picLocks noChangeAspect="1"/>
            </p:cNvPicPr>
            <p:nvPr/>
          </p:nvPicPr>
          <p:blipFill>
            <a:blip r:embed="rId107">
              <a:extLst>
                <a:ext uri="{96DAC541-7B7A-43D3-8B79-37D633B846F1}">
                  <asvg:svgBlip xmlns:asvg="http://schemas.microsoft.com/office/drawing/2016/SVG/main" r:embed="rId108"/>
                </a:ext>
              </a:extLst>
            </a:blip>
            <a:stretch>
              <a:fillRect/>
            </a:stretch>
          </p:blipFill>
          <p:spPr>
            <a:xfrm>
              <a:off x="3586" y="3699"/>
              <a:ext cx="464" cy="464"/>
            </a:xfrm>
            <a:prstGeom prst="rect">
              <a:avLst/>
            </a:prstGeom>
          </p:spPr>
        </p:pic>
        <p:pic>
          <p:nvPicPr>
            <p:cNvPr id="97" name="图片 96" descr="发票"/>
            <p:cNvPicPr>
              <a:picLocks noChangeAspect="1"/>
            </p:cNvPicPr>
            <p:nvPr/>
          </p:nvPicPr>
          <p:blipFill>
            <a:blip r:embed="rId109">
              <a:extLst>
                <a:ext uri="{96DAC541-7B7A-43D3-8B79-37D633B846F1}">
                  <asvg:svgBlip xmlns:asvg="http://schemas.microsoft.com/office/drawing/2016/SVG/main" r:embed="rId110"/>
                </a:ext>
              </a:extLst>
            </a:blip>
            <a:stretch>
              <a:fillRect/>
            </a:stretch>
          </p:blipFill>
          <p:spPr>
            <a:xfrm>
              <a:off x="17286" y="8765"/>
              <a:ext cx="520" cy="520"/>
            </a:xfrm>
            <a:prstGeom prst="rect">
              <a:avLst/>
            </a:prstGeom>
          </p:spPr>
        </p:pic>
        <p:pic>
          <p:nvPicPr>
            <p:cNvPr id="98" name="图片 97" descr="使用帮助,指南"/>
            <p:cNvPicPr>
              <a:picLocks noChangeAspect="1"/>
            </p:cNvPicPr>
            <p:nvPr/>
          </p:nvPicPr>
          <p:blipFill>
            <a:blip r:embed="rId111">
              <a:extLst>
                <a:ext uri="{96DAC541-7B7A-43D3-8B79-37D633B846F1}">
                  <asvg:svgBlip xmlns:asvg="http://schemas.microsoft.com/office/drawing/2016/SVG/main" r:embed="rId112"/>
                </a:ext>
              </a:extLst>
            </a:blip>
            <a:stretch>
              <a:fillRect/>
            </a:stretch>
          </p:blipFill>
          <p:spPr>
            <a:xfrm>
              <a:off x="15360" y="8744"/>
              <a:ext cx="562" cy="562"/>
            </a:xfrm>
            <a:prstGeom prst="rect">
              <a:avLst/>
            </a:prstGeom>
          </p:spPr>
        </p:pic>
        <p:pic>
          <p:nvPicPr>
            <p:cNvPr id="99" name="图片 98" descr="修改密码"/>
            <p:cNvPicPr>
              <a:picLocks noChangeAspect="1"/>
            </p:cNvPicPr>
            <p:nvPr/>
          </p:nvPicPr>
          <p:blipFill>
            <a:blip r:embed="rId113">
              <a:extLst>
                <a:ext uri="{96DAC541-7B7A-43D3-8B79-37D633B846F1}">
                  <asvg:svgBlip xmlns:asvg="http://schemas.microsoft.com/office/drawing/2016/SVG/main" r:embed="rId114"/>
                </a:ext>
              </a:extLst>
            </a:blip>
            <a:stretch>
              <a:fillRect/>
            </a:stretch>
          </p:blipFill>
          <p:spPr>
            <a:xfrm>
              <a:off x="13409" y="8736"/>
              <a:ext cx="578" cy="578"/>
            </a:xfrm>
            <a:prstGeom prst="rect">
              <a:avLst/>
            </a:prstGeom>
          </p:spPr>
        </p:pic>
        <p:pic>
          <p:nvPicPr>
            <p:cNvPr id="100" name="图片 99" descr="路线"/>
            <p:cNvPicPr>
              <a:picLocks noChangeAspect="1"/>
            </p:cNvPicPr>
            <p:nvPr/>
          </p:nvPicPr>
          <p:blipFill>
            <a:blip r:embed="rId115">
              <a:extLst>
                <a:ext uri="{96DAC541-7B7A-43D3-8B79-37D633B846F1}">
                  <asvg:svgBlip xmlns:asvg="http://schemas.microsoft.com/office/drawing/2016/SVG/main" r:embed="rId116"/>
                </a:ext>
              </a:extLst>
            </a:blip>
            <a:stretch>
              <a:fillRect/>
            </a:stretch>
          </p:blipFill>
          <p:spPr>
            <a:xfrm>
              <a:off x="11535" y="8771"/>
              <a:ext cx="509" cy="509"/>
            </a:xfrm>
            <a:prstGeom prst="rect">
              <a:avLst/>
            </a:prstGeom>
          </p:spPr>
        </p:pic>
        <p:pic>
          <p:nvPicPr>
            <p:cNvPr id="101" name="图片 100" descr="信易游、手机扫码"/>
            <p:cNvPicPr>
              <a:picLocks noChangeAspect="1"/>
            </p:cNvPicPr>
            <p:nvPr/>
          </p:nvPicPr>
          <p:blipFill>
            <a:blip r:embed="rId117">
              <a:extLst>
                <a:ext uri="{96DAC541-7B7A-43D3-8B79-37D633B846F1}">
                  <asvg:svgBlip xmlns:asvg="http://schemas.microsoft.com/office/drawing/2016/SVG/main" r:embed="rId118"/>
                </a:ext>
              </a:extLst>
            </a:blip>
            <a:stretch>
              <a:fillRect/>
            </a:stretch>
          </p:blipFill>
          <p:spPr>
            <a:xfrm>
              <a:off x="9613" y="8737"/>
              <a:ext cx="577" cy="577"/>
            </a:xfrm>
            <a:prstGeom prst="rect">
              <a:avLst/>
            </a:prstGeom>
          </p:spPr>
        </p:pic>
        <p:pic>
          <p:nvPicPr>
            <p:cNvPr id="102" name="图片 101" descr="查看日志"/>
            <p:cNvPicPr>
              <a:picLocks noChangeAspect="1"/>
            </p:cNvPicPr>
            <p:nvPr/>
          </p:nvPicPr>
          <p:blipFill>
            <a:blip r:embed="rId119">
              <a:extLst>
                <a:ext uri="{96DAC541-7B7A-43D3-8B79-37D633B846F1}">
                  <asvg:svgBlip xmlns:asvg="http://schemas.microsoft.com/office/drawing/2016/SVG/main" r:embed="rId120"/>
                </a:ext>
              </a:extLst>
            </a:blip>
            <a:stretch>
              <a:fillRect/>
            </a:stretch>
          </p:blipFill>
          <p:spPr>
            <a:xfrm>
              <a:off x="7775" y="8785"/>
              <a:ext cx="507" cy="507"/>
            </a:xfrm>
            <a:prstGeom prst="rect">
              <a:avLst/>
            </a:prstGeom>
          </p:spPr>
        </p:pic>
        <p:pic>
          <p:nvPicPr>
            <p:cNvPr id="103" name="图片 102" descr="绑定默认资源"/>
            <p:cNvPicPr>
              <a:picLocks noChangeAspect="1"/>
            </p:cNvPicPr>
            <p:nvPr/>
          </p:nvPicPr>
          <p:blipFill>
            <a:blip r:embed="rId121">
              <a:extLst>
                <a:ext uri="{96DAC541-7B7A-43D3-8B79-37D633B846F1}">
                  <asvg:svgBlip xmlns:asvg="http://schemas.microsoft.com/office/drawing/2016/SVG/main" r:embed="rId122"/>
                </a:ext>
              </a:extLst>
            </a:blip>
            <a:stretch>
              <a:fillRect/>
            </a:stretch>
          </p:blipFill>
          <p:spPr>
            <a:xfrm>
              <a:off x="5664" y="8778"/>
              <a:ext cx="495" cy="495"/>
            </a:xfrm>
            <a:prstGeom prst="rect">
              <a:avLst/>
            </a:prstGeom>
          </p:spPr>
        </p:pic>
        <p:pic>
          <p:nvPicPr>
            <p:cNvPr id="106" name="图片 105" descr="网路"/>
            <p:cNvPicPr>
              <a:picLocks noChangeAspect="1"/>
            </p:cNvPicPr>
            <p:nvPr/>
          </p:nvPicPr>
          <p:blipFill>
            <a:blip r:embed="rId123">
              <a:extLst>
                <a:ext uri="{96DAC541-7B7A-43D3-8B79-37D633B846F1}">
                  <asvg:svgBlip xmlns:asvg="http://schemas.microsoft.com/office/drawing/2016/SVG/main" r:embed="rId124"/>
                </a:ext>
              </a:extLst>
            </a:blip>
            <a:stretch>
              <a:fillRect/>
            </a:stretch>
          </p:blipFill>
          <p:spPr>
            <a:xfrm>
              <a:off x="15345" y="7429"/>
              <a:ext cx="512" cy="512"/>
            </a:xfrm>
            <a:prstGeom prst="rect">
              <a:avLst/>
            </a:prstGeom>
          </p:spPr>
        </p:pic>
      </p:grpSp>
      <p:pic>
        <p:nvPicPr>
          <p:cNvPr id="2" name="图片 1" descr="C:\Users\kkk\Desktop\真趣PPT模板\素材7-04.png素材7-04"/>
          <p:cNvPicPr>
            <a:picLocks noChangeAspect="1"/>
          </p:cNvPicPr>
          <p:nvPr/>
        </p:nvPicPr>
        <p:blipFill>
          <a:blip r:embed="rId125"/>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126"/>
          <a:srcRect/>
          <a:stretch>
            <a:fillRect/>
          </a:stretch>
        </p:blipFill>
        <p:spPr>
          <a:xfrm>
            <a:off x="9533573" y="139065"/>
            <a:ext cx="2483485" cy="557530"/>
          </a:xfrm>
          <a:prstGeom prst="rect">
            <a:avLst/>
          </a:prstGeom>
        </p:spPr>
      </p:pic>
      <p:sp>
        <p:nvSpPr>
          <p:cNvPr id="3" name="文本框 2"/>
          <p:cNvSpPr txBox="1"/>
          <p:nvPr/>
        </p:nvSpPr>
        <p:spPr>
          <a:xfrm>
            <a:off x="190500" y="621030"/>
            <a:ext cx="3840480" cy="368300"/>
          </a:xfrm>
          <a:prstGeom prst="rect">
            <a:avLst/>
          </a:prstGeom>
          <a:noFill/>
        </p:spPr>
        <p:txBody>
          <a:bodyPr wrap="none" rtlCol="0" anchor="t">
            <a:spAutoFit/>
          </a:bodyPr>
          <a:p>
            <a:pPr algn="dist"/>
            <a:r>
              <a:rPr lang="zh-CN" altLang="en-US" b="1">
                <a:sym typeface="+mn-ea"/>
              </a:rPr>
              <a:t>邀请设备商远程协助之前需要</a:t>
            </a:r>
            <a:r>
              <a:rPr lang="zh-CN" altLang="en-US" b="1">
                <a:sym typeface="+mn-ea"/>
              </a:rPr>
              <a:t>提供：</a:t>
            </a:r>
            <a:endParaRPr lang="zh-CN" altLang="en-US" b="1">
              <a:sym typeface="+mn-ea"/>
            </a:endParaRPr>
          </a:p>
        </p:txBody>
      </p:sp>
      <p:sp>
        <p:nvSpPr>
          <p:cNvPr id="20" name="文本框 19"/>
          <p:cNvSpPr txBox="1"/>
          <p:nvPr/>
        </p:nvSpPr>
        <p:spPr>
          <a:xfrm>
            <a:off x="335915" y="1196975"/>
            <a:ext cx="7731760" cy="4799965"/>
          </a:xfrm>
          <a:prstGeom prst="rect">
            <a:avLst/>
          </a:prstGeom>
          <a:noFill/>
        </p:spPr>
        <p:txBody>
          <a:bodyPr wrap="square" rtlCol="0" anchor="t">
            <a:spAutoFit/>
          </a:bodyPr>
          <a:p>
            <a:r>
              <a:rPr lang="zh-CN" altLang="en-US"/>
              <a:t>对于OPC（</a:t>
            </a:r>
            <a:r>
              <a:rPr lang="zh-CN" altLang="en-US"/>
              <a:t>以太网）来说：</a:t>
            </a:r>
            <a:endParaRPr lang="zh-CN" altLang="en-US"/>
          </a:p>
          <a:p>
            <a:r>
              <a:rPr lang="zh-CN" altLang="en-US"/>
              <a:t>（1）各个OPC服务器的IP以及账号密码（一般是电脑的账号密码）；</a:t>
            </a:r>
            <a:endParaRPr lang="zh-CN" altLang="en-US"/>
          </a:p>
          <a:p>
            <a:r>
              <a:rPr lang="zh-CN" altLang="en-US"/>
              <a:t>（2）提供各个OPC Server Name；</a:t>
            </a:r>
            <a:endParaRPr lang="zh-CN" altLang="en-US"/>
          </a:p>
          <a:p>
            <a:r>
              <a:rPr lang="zh-CN" altLang="en-US"/>
              <a:t>（3）客户提供各个OPC的数据点表；</a:t>
            </a:r>
            <a:endParaRPr lang="zh-CN" altLang="en-US"/>
          </a:p>
          <a:p>
            <a:r>
              <a:rPr lang="en-US" altLang="zh-CN"/>
              <a:t>  (4)  </a:t>
            </a:r>
            <a:r>
              <a:rPr lang="zh-CN" altLang="en-US"/>
              <a:t>准备一个</a:t>
            </a:r>
            <a:r>
              <a:rPr lang="en-US" altLang="zh-CN"/>
              <a:t>OPC</a:t>
            </a:r>
            <a:r>
              <a:rPr lang="zh-CN" altLang="en-US"/>
              <a:t>局域网里</a:t>
            </a:r>
            <a:r>
              <a:rPr lang="zh-CN" altLang="en-US"/>
              <a:t>的静态</a:t>
            </a:r>
            <a:r>
              <a:rPr lang="en-US" altLang="zh-CN"/>
              <a:t>IP</a:t>
            </a:r>
            <a:endParaRPr lang="zh-CN" altLang="en-US"/>
          </a:p>
          <a:p>
            <a:endParaRPr lang="zh-CN" altLang="en-US"/>
          </a:p>
          <a:p>
            <a:r>
              <a:rPr lang="zh-CN" altLang="en-US"/>
              <a:t>对于</a:t>
            </a:r>
            <a:r>
              <a:rPr lang="en-US" altLang="zh-CN"/>
              <a:t>modbus(</a:t>
            </a:r>
            <a:r>
              <a:rPr lang="zh-CN" altLang="en-US"/>
              <a:t>串口</a:t>
            </a:r>
            <a:r>
              <a:rPr lang="en-US" altLang="zh-CN"/>
              <a:t>)</a:t>
            </a:r>
            <a:r>
              <a:rPr lang="zh-CN" altLang="en-US"/>
              <a:t>来说：</a:t>
            </a:r>
            <a:endParaRPr lang="zh-CN" altLang="en-US"/>
          </a:p>
          <a:p>
            <a:r>
              <a:rPr lang="zh-CN" altLang="en-US"/>
              <a:t>（</a:t>
            </a:r>
            <a:r>
              <a:rPr lang="en-US" altLang="zh-CN"/>
              <a:t>1</a:t>
            </a:r>
            <a:r>
              <a:rPr lang="zh-CN" altLang="en-US"/>
              <a:t>）提供通讯</a:t>
            </a:r>
            <a:r>
              <a:rPr lang="zh-CN" altLang="en-US"/>
              <a:t>协议；</a:t>
            </a:r>
            <a:endParaRPr lang="zh-CN" altLang="en-US"/>
          </a:p>
          <a:p>
            <a:r>
              <a:rPr lang="zh-CN" altLang="en-US"/>
              <a:t>（</a:t>
            </a:r>
            <a:r>
              <a:rPr lang="en-US" altLang="zh-CN"/>
              <a:t>2</a:t>
            </a:r>
            <a:r>
              <a:rPr lang="zh-CN" altLang="en-US"/>
              <a:t>）提供各个设备</a:t>
            </a:r>
            <a:r>
              <a:rPr lang="zh-CN" altLang="en-US"/>
              <a:t>的点表；</a:t>
            </a:r>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graphicFrame>
        <p:nvGraphicFramePr>
          <p:cNvPr id="25" name="对象 24">
            <a:hlinkClick r:id="" action="ppaction://ole?verb="/>
          </p:cNvPr>
          <p:cNvGraphicFramePr>
            <a:graphicFrameLocks noChangeAspect="1"/>
          </p:cNvGraphicFramePr>
          <p:nvPr/>
        </p:nvGraphicFramePr>
        <p:xfrm>
          <a:off x="9731375" y="1196975"/>
          <a:ext cx="1919605" cy="1004570"/>
        </p:xfrm>
        <a:graphic>
          <a:graphicData uri="http://schemas.openxmlformats.org/presentationml/2006/ole">
            <mc:AlternateContent xmlns:mc="http://schemas.openxmlformats.org/markup-compatibility/2006">
              <mc:Choice xmlns:v="urn:schemas-microsoft-com:vml" Requires="v">
                <p:oleObj spid="_x0000_s1026" name="" r:id="rId127" imgW="603250" imgH="315595" progId="Package">
                  <p:embed/>
                </p:oleObj>
              </mc:Choice>
              <mc:Fallback>
                <p:oleObj name="" r:id="rId127" imgW="603250" imgH="315595" progId="Package">
                  <p:embed/>
                  <p:pic>
                    <p:nvPicPr>
                      <p:cNvPr id="0" name="图片 1025"/>
                      <p:cNvPicPr/>
                      <p:nvPr/>
                    </p:nvPicPr>
                    <p:blipFill>
                      <a:blip r:embed="rId128"/>
                      <a:stretch>
                        <a:fillRect/>
                      </a:stretch>
                    </p:blipFill>
                    <p:spPr>
                      <a:xfrm>
                        <a:off x="9731375" y="1196975"/>
                        <a:ext cx="1919605" cy="1004570"/>
                      </a:xfrm>
                      <a:prstGeom prst="rect">
                        <a:avLst/>
                      </a:prstGeom>
                    </p:spPr>
                  </p:pic>
                </p:oleObj>
              </mc:Fallback>
            </mc:AlternateContent>
          </a:graphicData>
        </a:graphic>
      </p:graphicFrame>
      <p:graphicFrame>
        <p:nvGraphicFramePr>
          <p:cNvPr id="26" name="对象 25">
            <a:hlinkClick r:id="" action="ppaction://ole?verb="/>
          </p:cNvPr>
          <p:cNvGraphicFramePr>
            <a:graphicFrameLocks noChangeAspect="1"/>
          </p:cNvGraphicFramePr>
          <p:nvPr/>
        </p:nvGraphicFramePr>
        <p:xfrm>
          <a:off x="9496425" y="2996565"/>
          <a:ext cx="2390140" cy="629920"/>
        </p:xfrm>
        <a:graphic>
          <a:graphicData uri="http://schemas.openxmlformats.org/presentationml/2006/ole">
            <mc:AlternateContent xmlns:mc="http://schemas.openxmlformats.org/markup-compatibility/2006">
              <mc:Choice xmlns:v="urn:schemas-microsoft-com:vml" Requires="v">
                <p:oleObj spid="_x0000_s1027" name="" r:id="rId129" imgW="1197610" imgH="315595" progId="Package">
                  <p:embed/>
                </p:oleObj>
              </mc:Choice>
              <mc:Fallback>
                <p:oleObj name="" r:id="rId129" imgW="1197610" imgH="315595" progId="Package">
                  <p:embed/>
                  <p:pic>
                    <p:nvPicPr>
                      <p:cNvPr id="0" name="图片 1026"/>
                      <p:cNvPicPr/>
                      <p:nvPr/>
                    </p:nvPicPr>
                    <p:blipFill>
                      <a:blip r:embed="rId130"/>
                      <a:stretch>
                        <a:fillRect/>
                      </a:stretch>
                    </p:blipFill>
                    <p:spPr>
                      <a:xfrm>
                        <a:off x="9496425" y="2996565"/>
                        <a:ext cx="2390140" cy="629920"/>
                      </a:xfrm>
                      <a:prstGeom prst="rect">
                        <a:avLst/>
                      </a:prstGeom>
                    </p:spPr>
                  </p:pic>
                </p:oleObj>
              </mc:Fallback>
            </mc:AlternateContent>
          </a:graphicData>
        </a:graphic>
      </p:graphicFrame>
      <p:pic>
        <p:nvPicPr>
          <p:cNvPr id="29" name="图片 28"/>
          <p:cNvPicPr>
            <a:picLocks noChangeAspect="1"/>
          </p:cNvPicPr>
          <p:nvPr/>
        </p:nvPicPr>
        <p:blipFill>
          <a:blip r:embed="rId131"/>
          <a:stretch>
            <a:fillRect/>
          </a:stretch>
        </p:blipFill>
        <p:spPr>
          <a:xfrm>
            <a:off x="4300220" y="2348865"/>
            <a:ext cx="5390515" cy="397637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PPT002"/>
          <p:cNvPicPr>
            <a:picLocks noChangeAspect="1"/>
          </p:cNvPicPr>
          <p:nvPr/>
        </p:nvPicPr>
        <p:blipFill>
          <a:blip r:embed="rId1"/>
          <a:srcRect t="13309" r="25948" b="5057"/>
          <a:stretch>
            <a:fillRect/>
          </a:stretch>
        </p:blipFill>
        <p:spPr>
          <a:xfrm>
            <a:off x="4254500" y="-11430"/>
            <a:ext cx="7937500" cy="6869430"/>
          </a:xfrm>
          <a:prstGeom prst="rect">
            <a:avLst/>
          </a:prstGeom>
        </p:spPr>
      </p:pic>
      <p:sp>
        <p:nvSpPr>
          <p:cNvPr id="93" name="文本框 92"/>
          <p:cNvSpPr txBox="1"/>
          <p:nvPr/>
        </p:nvSpPr>
        <p:spPr>
          <a:xfrm>
            <a:off x="3844925" y="2771140"/>
            <a:ext cx="4406900" cy="922020"/>
          </a:xfrm>
          <a:prstGeom prst="rect">
            <a:avLst/>
          </a:prstGeom>
          <a:noFill/>
        </p:spPr>
        <p:txBody>
          <a:bodyPr wrap="square" rtlCol="0">
            <a:spAutoFit/>
          </a:bodyPr>
          <a:p>
            <a:pPr algn="l"/>
            <a:r>
              <a:rPr lang="zh-CN" altLang="en-US" sz="5400" b="1">
                <a:solidFill>
                  <a:srgbClr val="FF5200"/>
                </a:solidFill>
              </a:rPr>
              <a:t>T</a:t>
            </a:r>
            <a:r>
              <a:rPr lang="zh-CN" altLang="en-US" sz="5400" b="1">
                <a:solidFill>
                  <a:schemeClr val="tx1"/>
                </a:solidFill>
              </a:rPr>
              <a:t>HANK </a:t>
            </a:r>
            <a:r>
              <a:rPr lang="zh-CN" altLang="en-US" sz="5400" b="1">
                <a:solidFill>
                  <a:srgbClr val="D22E0C"/>
                </a:solidFill>
              </a:rPr>
              <a:t>Y</a:t>
            </a:r>
            <a:r>
              <a:rPr lang="zh-CN" altLang="en-US" sz="5400" b="1">
                <a:solidFill>
                  <a:schemeClr val="tx1"/>
                </a:solidFill>
              </a:rPr>
              <a:t>OU</a:t>
            </a:r>
            <a:endParaRPr lang="zh-CN" altLang="en-US" sz="5400" b="1">
              <a:solidFill>
                <a:schemeClr val="tx1"/>
              </a:solidFill>
            </a:endParaRPr>
          </a:p>
        </p:txBody>
      </p:sp>
      <p:sp>
        <p:nvSpPr>
          <p:cNvPr id="1048768" name="矩形 43"/>
          <p:cNvSpPr/>
          <p:nvPr/>
        </p:nvSpPr>
        <p:spPr>
          <a:xfrm>
            <a:off x="457740" y="6314827"/>
            <a:ext cx="11276519" cy="245110"/>
          </a:xfrm>
          <a:prstGeom prst="rect">
            <a:avLst/>
          </a:prstGeom>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pPr>
            <a:r>
              <a:rPr kumimoji="0" lang="zh-CN" altLang="en-US" sz="1000" b="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rPr>
              <a:t>本文件含苏州寻息电子科技有限公司商业机密，未经许可，不得进行复制、抄袭或以其他形式向任何第三方泄漏，否则苏州寻息电子科技有限公司将保留追究其法律责任的权利</a:t>
            </a:r>
            <a:r>
              <a:rPr lang="zh-CN" altLang="en-US" sz="1000" dirty="0">
                <a:solidFill>
                  <a:srgbClr val="404040"/>
                </a:solidFill>
                <a:latin typeface="微软雅黑" panose="020B0503020204020204" pitchFamily="34" charset="-122"/>
                <a:ea typeface="微软雅黑" panose="020B0503020204020204" pitchFamily="34" charset="-122"/>
              </a:rPr>
              <a:t>。</a:t>
            </a:r>
            <a:endParaRPr kumimoji="0" lang="zh-CN" altLang="en-US" sz="1000" b="0" i="0" u="none" strike="noStrike" kern="1200" cap="none" spc="0" normalizeH="0" baseline="0" noProof="0" dirty="0">
              <a:ln>
                <a:noFill/>
              </a:ln>
              <a:solidFill>
                <a:srgbClr val="404040"/>
              </a:solidFill>
              <a:effectLst/>
              <a:uLnTx/>
              <a:uFillTx/>
              <a:latin typeface="微软雅黑" panose="020B0503020204020204" pitchFamily="34" charset="-122"/>
              <a:ea typeface="微软雅黑" panose="020B0503020204020204" pitchFamily="34" charset="-122"/>
              <a:cs typeface="+mn-cs"/>
            </a:endParaRPr>
          </a:p>
        </p:txBody>
      </p:sp>
      <p:pic>
        <p:nvPicPr>
          <p:cNvPr id="3" name="图片 2" descr="C:\Users\kkk\Desktop\真趣PPT模板\素材9-04.png素材9-04"/>
          <p:cNvPicPr>
            <a:picLocks noChangeAspect="1"/>
          </p:cNvPicPr>
          <p:nvPr/>
        </p:nvPicPr>
        <p:blipFill>
          <a:blip r:embed="rId2"/>
          <a:srcRect/>
          <a:stretch>
            <a:fillRect/>
          </a:stretch>
        </p:blipFill>
        <p:spPr>
          <a:xfrm>
            <a:off x="354330" y="4969510"/>
            <a:ext cx="5245100" cy="122555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Users\kkk\Desktop\真趣PPT模板\素材7-04.png素材7-04"/>
          <p:cNvPicPr>
            <a:picLocks noChangeAspect="1"/>
          </p:cNvPicPr>
          <p:nvPr/>
        </p:nvPicPr>
        <p:blipFill>
          <a:blip r:embed="rId1"/>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2"/>
          <a:srcRect/>
          <a:stretch>
            <a:fillRect/>
          </a:stretch>
        </p:blipFill>
        <p:spPr>
          <a:xfrm>
            <a:off x="9533573" y="139065"/>
            <a:ext cx="2483485" cy="557530"/>
          </a:xfrm>
          <a:prstGeom prst="rect">
            <a:avLst/>
          </a:prstGeom>
        </p:spPr>
      </p:pic>
      <p:pic>
        <p:nvPicPr>
          <p:cNvPr id="2" name="图片 2"/>
          <p:cNvPicPr>
            <a:picLocks noChangeAspect="1"/>
          </p:cNvPicPr>
          <p:nvPr/>
        </p:nvPicPr>
        <p:blipFill>
          <a:blip r:embed="rId3"/>
          <a:stretch>
            <a:fillRect/>
          </a:stretch>
        </p:blipFill>
        <p:spPr>
          <a:xfrm>
            <a:off x="1200150" y="747395"/>
            <a:ext cx="9040495" cy="545274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Users\kkk\Desktop\真趣PPT模板\素材7-04.png素材7-04"/>
          <p:cNvPicPr>
            <a:picLocks noChangeAspect="1"/>
          </p:cNvPicPr>
          <p:nvPr/>
        </p:nvPicPr>
        <p:blipFill>
          <a:blip r:embed="rId1"/>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2"/>
          <a:srcRect/>
          <a:stretch>
            <a:fillRect/>
          </a:stretch>
        </p:blipFill>
        <p:spPr>
          <a:xfrm>
            <a:off x="9533573" y="139065"/>
            <a:ext cx="2483485" cy="557530"/>
          </a:xfrm>
          <a:prstGeom prst="rect">
            <a:avLst/>
          </a:prstGeom>
        </p:spPr>
      </p:pic>
      <p:pic>
        <p:nvPicPr>
          <p:cNvPr id="6" name="图片 5" descr="C:\Users\kkk\Desktop\真趣PPT模板\素材4-04.png素材4-04"/>
          <p:cNvPicPr>
            <a:picLocks noChangeAspect="1"/>
          </p:cNvPicPr>
          <p:nvPr/>
        </p:nvPicPr>
        <p:blipFill>
          <a:blip r:embed="rId3"/>
          <a:srcRect/>
          <a:stretch>
            <a:fillRect/>
          </a:stretch>
        </p:blipFill>
        <p:spPr>
          <a:xfrm>
            <a:off x="1203643" y="0"/>
            <a:ext cx="3142615" cy="6925310"/>
          </a:xfrm>
          <a:prstGeom prst="rect">
            <a:avLst/>
          </a:prstGeom>
        </p:spPr>
      </p:pic>
      <p:sp>
        <p:nvSpPr>
          <p:cNvPr id="7" name="文本框 6"/>
          <p:cNvSpPr txBox="1"/>
          <p:nvPr/>
        </p:nvSpPr>
        <p:spPr>
          <a:xfrm>
            <a:off x="1624965" y="4475480"/>
            <a:ext cx="4062730" cy="2399665"/>
          </a:xfrm>
          <a:prstGeom prst="rect">
            <a:avLst/>
          </a:prstGeom>
          <a:noFill/>
        </p:spPr>
        <p:txBody>
          <a:bodyPr wrap="square" rtlCol="0">
            <a:spAutoFit/>
          </a:bodyPr>
          <a:p>
            <a:r>
              <a:rPr lang="en-US" altLang="zh-CN" sz="15000" b="1">
                <a:solidFill>
                  <a:schemeClr val="bg1"/>
                </a:solidFill>
                <a:latin typeface="汉仪大黑简" panose="02010600000101010101" charset="-122"/>
                <a:ea typeface="汉仪大黑简" panose="02010600000101010101" charset="-122"/>
              </a:rPr>
              <a:t>02</a:t>
            </a:r>
            <a:endParaRPr lang="en-US" altLang="zh-CN" sz="15000" b="1">
              <a:solidFill>
                <a:schemeClr val="bg1"/>
              </a:solidFill>
              <a:latin typeface="汉仪大黑简" panose="02010600000101010101" charset="-122"/>
              <a:ea typeface="汉仪大黑简" panose="02010600000101010101" charset="-122"/>
            </a:endParaRPr>
          </a:p>
        </p:txBody>
      </p:sp>
      <p:sp>
        <p:nvSpPr>
          <p:cNvPr id="9" name="文本框 8"/>
          <p:cNvSpPr txBox="1"/>
          <p:nvPr/>
        </p:nvSpPr>
        <p:spPr>
          <a:xfrm>
            <a:off x="1963420" y="1256030"/>
            <a:ext cx="1624330" cy="645160"/>
          </a:xfrm>
          <a:prstGeom prst="rect">
            <a:avLst/>
          </a:prstGeom>
          <a:noFill/>
        </p:spPr>
        <p:txBody>
          <a:bodyPr wrap="square" rtlCol="0">
            <a:spAutoFit/>
          </a:bodyPr>
          <a:p>
            <a:pPr algn="l" fontAlgn="t"/>
            <a:r>
              <a:rPr lang="en-US" altLang="zh-CN" sz="3600" b="1">
                <a:solidFill>
                  <a:schemeClr val="bg1"/>
                </a:solidFill>
              </a:rPr>
              <a:t>TWO</a:t>
            </a:r>
            <a:endParaRPr lang="en-US" altLang="zh-CN" sz="3600" b="1">
              <a:solidFill>
                <a:schemeClr val="bg1"/>
              </a:solidFill>
            </a:endParaRPr>
          </a:p>
        </p:txBody>
      </p:sp>
      <p:sp>
        <p:nvSpPr>
          <p:cNvPr id="16" name="文本框 15"/>
          <p:cNvSpPr txBox="1"/>
          <p:nvPr/>
        </p:nvSpPr>
        <p:spPr>
          <a:xfrm>
            <a:off x="5202555" y="3244850"/>
            <a:ext cx="2240280" cy="368300"/>
          </a:xfrm>
          <a:prstGeom prst="rect">
            <a:avLst/>
          </a:prstGeom>
          <a:noFill/>
        </p:spPr>
        <p:txBody>
          <a:bodyPr wrap="none" rtlCol="0" anchor="t">
            <a:spAutoFit/>
          </a:bodyPr>
          <a:p>
            <a:pPr algn="dist"/>
            <a:r>
              <a:rPr lang="zh-CN" altLang="en-US" b="1">
                <a:sym typeface="+mn-ea"/>
              </a:rPr>
              <a:t>什么是物联网</a:t>
            </a:r>
            <a:r>
              <a:rPr lang="zh-CN" altLang="en-US" b="1">
                <a:sym typeface="+mn-ea"/>
              </a:rPr>
              <a:t>主机？</a:t>
            </a:r>
            <a:endParaRPr lang="zh-CN" altLang="en-US" b="1">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Users\kkk\Desktop\真趣PPT模板\素材7-04.png素材7-04"/>
          <p:cNvPicPr>
            <a:picLocks noChangeAspect="1"/>
          </p:cNvPicPr>
          <p:nvPr/>
        </p:nvPicPr>
        <p:blipFill>
          <a:blip r:embed="rId1"/>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2"/>
          <a:srcRect/>
          <a:stretch>
            <a:fillRect/>
          </a:stretch>
        </p:blipFill>
        <p:spPr>
          <a:xfrm>
            <a:off x="9533573" y="139065"/>
            <a:ext cx="2483485" cy="557530"/>
          </a:xfrm>
          <a:prstGeom prst="rect">
            <a:avLst/>
          </a:prstGeom>
        </p:spPr>
      </p:pic>
      <p:sp>
        <p:nvSpPr>
          <p:cNvPr id="2" name="文本框 1"/>
          <p:cNvSpPr txBox="1"/>
          <p:nvPr/>
        </p:nvSpPr>
        <p:spPr>
          <a:xfrm>
            <a:off x="480060" y="549275"/>
            <a:ext cx="2240280" cy="368300"/>
          </a:xfrm>
          <a:prstGeom prst="rect">
            <a:avLst/>
          </a:prstGeom>
          <a:noFill/>
        </p:spPr>
        <p:txBody>
          <a:bodyPr wrap="none" rtlCol="0" anchor="t">
            <a:spAutoFit/>
          </a:bodyPr>
          <a:p>
            <a:pPr algn="dist"/>
            <a:r>
              <a:rPr lang="zh-CN" altLang="en-US" b="1">
                <a:sym typeface="+mn-ea"/>
              </a:rPr>
              <a:t>什么是物联网主机？</a:t>
            </a:r>
            <a:endParaRPr lang="zh-CN" altLang="en-US"/>
          </a:p>
        </p:txBody>
      </p:sp>
      <p:sp>
        <p:nvSpPr>
          <p:cNvPr id="4" name="文本框 3"/>
          <p:cNvSpPr txBox="1"/>
          <p:nvPr/>
        </p:nvSpPr>
        <p:spPr>
          <a:xfrm>
            <a:off x="1056005" y="1701165"/>
            <a:ext cx="6259830" cy="368300"/>
          </a:xfrm>
          <a:prstGeom prst="rect">
            <a:avLst/>
          </a:prstGeom>
          <a:noFill/>
        </p:spPr>
        <p:txBody>
          <a:bodyPr wrap="none" rtlCol="0" anchor="t">
            <a:spAutoFit/>
          </a:bodyPr>
          <a:p>
            <a:pPr algn="dist"/>
            <a:r>
              <a:rPr lang="zh-CN" altLang="en-US"/>
              <a:t>物联网主机这块可以简单通俗的理解为：工控机+组态软件。</a:t>
            </a:r>
            <a:endParaRPr lang="zh-CN" altLang="en-US"/>
          </a:p>
        </p:txBody>
      </p:sp>
      <p:sp>
        <p:nvSpPr>
          <p:cNvPr id="100" name="文本框 99"/>
          <p:cNvSpPr txBox="1"/>
          <p:nvPr/>
        </p:nvSpPr>
        <p:spPr>
          <a:xfrm>
            <a:off x="1094740" y="2853055"/>
            <a:ext cx="10002520" cy="922020"/>
          </a:xfrm>
          <a:prstGeom prst="rect">
            <a:avLst/>
          </a:prstGeom>
          <a:noFill/>
          <a:ln w="9525">
            <a:noFill/>
          </a:ln>
        </p:spPr>
        <p:txBody>
          <a:bodyPr wrap="square">
            <a:spAutoFit/>
          </a:bodyPr>
          <a:p>
            <a:pPr indent="0"/>
            <a:r>
              <a:rPr lang="zh-CN" altLang="en-US"/>
              <a:t>工控机指的是专业的应用于工业控制的电脑主机，比办公、家用的电脑主机比如外壳是一个金属壳子，更适合长久运行的电脑系统，一般都是windows系统，且版本不会过高，大多是windows7、windows8等，比如西门子工控机、研华工控机、欧姆龙工控机等。</a:t>
            </a:r>
            <a:endParaRPr lang="zh-CN" altLang="en-US"/>
          </a:p>
        </p:txBody>
      </p:sp>
      <p:sp>
        <p:nvSpPr>
          <p:cNvPr id="5" name="文本框 4"/>
          <p:cNvSpPr txBox="1"/>
          <p:nvPr/>
        </p:nvSpPr>
        <p:spPr>
          <a:xfrm>
            <a:off x="1056005" y="4581525"/>
            <a:ext cx="9790430" cy="922020"/>
          </a:xfrm>
          <a:prstGeom prst="rect">
            <a:avLst/>
          </a:prstGeom>
          <a:noFill/>
          <a:ln w="9525">
            <a:noFill/>
          </a:ln>
        </p:spPr>
        <p:txBody>
          <a:bodyPr wrap="square">
            <a:spAutoFit/>
          </a:bodyPr>
          <a:p>
            <a:pPr indent="0"/>
            <a:r>
              <a:rPr lang="zh-CN" b="0">
                <a:latin typeface="Times New Roman" panose="02020603050405020304" charset="0"/>
                <a:ea typeface="微软雅黑" panose="020B0503020204020204" pitchFamily="34" charset="-122"/>
              </a:rPr>
              <a:t>工控组态软件指的是工业控制系统上位机软件的统称。主要目标是配合下位机（PLC、单片机等）完成工业控制项目的实施。比较出名的组态软件比如浙大</a:t>
            </a:r>
            <a:r>
              <a:rPr lang="zh-CN" b="0">
                <a:latin typeface="Times New Roman" panose="02020603050405020304" charset="0"/>
                <a:ea typeface="微软雅黑" panose="020B0503020204020204" pitchFamily="34" charset="-122"/>
              </a:rPr>
              <a:t>中控、winCC、三维力控（力控科技）、亚控（组态王）、昆仑通态等。</a:t>
            </a:r>
            <a:endParaRPr lang="zh-CN" b="0">
              <a:latin typeface="Times New Roman" panose="02020603050405020304" charset="0"/>
              <a:ea typeface="微软雅黑" panose="020B0503020204020204" pitchFamily="34"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Users\kkk\Desktop\真趣PPT模板\素材7-04.png素材7-04"/>
          <p:cNvPicPr>
            <a:picLocks noChangeAspect="1"/>
          </p:cNvPicPr>
          <p:nvPr/>
        </p:nvPicPr>
        <p:blipFill>
          <a:blip r:embed="rId1"/>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2"/>
          <a:srcRect/>
          <a:stretch>
            <a:fillRect/>
          </a:stretch>
        </p:blipFill>
        <p:spPr>
          <a:xfrm>
            <a:off x="9533573" y="139065"/>
            <a:ext cx="2483485" cy="557530"/>
          </a:xfrm>
          <a:prstGeom prst="rect">
            <a:avLst/>
          </a:prstGeom>
        </p:spPr>
      </p:pic>
      <p:pic>
        <p:nvPicPr>
          <p:cNvPr id="6" name="图片 5" descr="C:\Users\kkk\Desktop\真趣PPT模板\素材4-04.png素材4-04"/>
          <p:cNvPicPr>
            <a:picLocks noChangeAspect="1"/>
          </p:cNvPicPr>
          <p:nvPr/>
        </p:nvPicPr>
        <p:blipFill>
          <a:blip r:embed="rId3"/>
          <a:srcRect/>
          <a:stretch>
            <a:fillRect/>
          </a:stretch>
        </p:blipFill>
        <p:spPr>
          <a:xfrm>
            <a:off x="1186498" y="-31750"/>
            <a:ext cx="3142615" cy="6925310"/>
          </a:xfrm>
          <a:prstGeom prst="rect">
            <a:avLst/>
          </a:prstGeom>
        </p:spPr>
      </p:pic>
      <p:sp>
        <p:nvSpPr>
          <p:cNvPr id="7" name="文本框 6"/>
          <p:cNvSpPr txBox="1"/>
          <p:nvPr/>
        </p:nvSpPr>
        <p:spPr>
          <a:xfrm>
            <a:off x="1607820" y="4443730"/>
            <a:ext cx="4062730" cy="2399665"/>
          </a:xfrm>
          <a:prstGeom prst="rect">
            <a:avLst/>
          </a:prstGeom>
          <a:noFill/>
        </p:spPr>
        <p:txBody>
          <a:bodyPr wrap="square" rtlCol="0">
            <a:spAutoFit/>
          </a:bodyPr>
          <a:p>
            <a:r>
              <a:rPr lang="en-US" altLang="zh-CN" sz="15000" b="1">
                <a:solidFill>
                  <a:schemeClr val="bg1"/>
                </a:solidFill>
                <a:latin typeface="汉仪大黑简" panose="02010600000101010101" charset="-122"/>
                <a:ea typeface="汉仪大黑简" panose="02010600000101010101" charset="-122"/>
              </a:rPr>
              <a:t>03</a:t>
            </a:r>
            <a:endParaRPr lang="en-US" altLang="zh-CN" sz="15000" b="1">
              <a:solidFill>
                <a:schemeClr val="bg1"/>
              </a:solidFill>
              <a:latin typeface="汉仪大黑简" panose="02010600000101010101" charset="-122"/>
              <a:ea typeface="汉仪大黑简" panose="02010600000101010101" charset="-122"/>
            </a:endParaRPr>
          </a:p>
        </p:txBody>
      </p:sp>
      <p:sp>
        <p:nvSpPr>
          <p:cNvPr id="9" name="文本框 8"/>
          <p:cNvSpPr txBox="1"/>
          <p:nvPr/>
        </p:nvSpPr>
        <p:spPr>
          <a:xfrm>
            <a:off x="1946275" y="1224280"/>
            <a:ext cx="1926590" cy="645160"/>
          </a:xfrm>
          <a:prstGeom prst="rect">
            <a:avLst/>
          </a:prstGeom>
          <a:noFill/>
        </p:spPr>
        <p:txBody>
          <a:bodyPr wrap="square" rtlCol="0">
            <a:spAutoFit/>
          </a:bodyPr>
          <a:p>
            <a:pPr algn="l" fontAlgn="t"/>
            <a:r>
              <a:rPr lang="en-US" altLang="zh-CN" sz="3600" b="1">
                <a:solidFill>
                  <a:schemeClr val="bg1"/>
                </a:solidFill>
              </a:rPr>
              <a:t>THREE</a:t>
            </a:r>
            <a:endParaRPr lang="en-US" altLang="zh-CN" sz="3600" b="1">
              <a:solidFill>
                <a:schemeClr val="bg1"/>
              </a:solidFill>
            </a:endParaRPr>
          </a:p>
        </p:txBody>
      </p:sp>
      <p:sp>
        <p:nvSpPr>
          <p:cNvPr id="16" name="文本框 15"/>
          <p:cNvSpPr txBox="1"/>
          <p:nvPr/>
        </p:nvSpPr>
        <p:spPr>
          <a:xfrm>
            <a:off x="4728210" y="3213100"/>
            <a:ext cx="3154680" cy="368300"/>
          </a:xfrm>
          <a:prstGeom prst="rect">
            <a:avLst/>
          </a:prstGeom>
          <a:noFill/>
        </p:spPr>
        <p:txBody>
          <a:bodyPr wrap="none" rtlCol="0" anchor="t">
            <a:spAutoFit/>
          </a:bodyPr>
          <a:p>
            <a:pPr algn="dist"/>
            <a:r>
              <a:rPr lang="zh-CN" altLang="en-US" b="1">
                <a:sym typeface="+mn-ea"/>
              </a:rPr>
              <a:t>什么是单向隔离网闸？</a:t>
            </a:r>
            <a:r>
              <a:rPr lang="zh-CN" altLang="en-US" b="1">
                <a:sym typeface="+mn-ea"/>
              </a:rPr>
              <a:t>网关？</a:t>
            </a:r>
            <a:endParaRPr lang="zh-CN" altLang="en-US" b="1">
              <a:sym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Users\kkk\Desktop\真趣PPT模板\素材7-04.png素材7-04"/>
          <p:cNvPicPr>
            <a:picLocks noChangeAspect="1"/>
          </p:cNvPicPr>
          <p:nvPr/>
        </p:nvPicPr>
        <p:blipFill>
          <a:blip r:embed="rId1"/>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2"/>
          <a:srcRect/>
          <a:stretch>
            <a:fillRect/>
          </a:stretch>
        </p:blipFill>
        <p:spPr>
          <a:xfrm>
            <a:off x="9533573" y="139065"/>
            <a:ext cx="2483485" cy="557530"/>
          </a:xfrm>
          <a:prstGeom prst="rect">
            <a:avLst/>
          </a:prstGeom>
        </p:spPr>
      </p:pic>
      <p:sp>
        <p:nvSpPr>
          <p:cNvPr id="7" name="文本框 6"/>
          <p:cNvSpPr txBox="1"/>
          <p:nvPr/>
        </p:nvSpPr>
        <p:spPr>
          <a:xfrm>
            <a:off x="3077210" y="5691505"/>
            <a:ext cx="2610485" cy="2399665"/>
          </a:xfrm>
          <a:prstGeom prst="rect">
            <a:avLst/>
          </a:prstGeom>
          <a:noFill/>
        </p:spPr>
        <p:txBody>
          <a:bodyPr wrap="square" rtlCol="0">
            <a:spAutoFit/>
          </a:bodyPr>
          <a:p>
            <a:r>
              <a:rPr lang="en-US" altLang="zh-CN" sz="15000" b="1">
                <a:solidFill>
                  <a:schemeClr val="bg1"/>
                </a:solidFill>
                <a:latin typeface="汉仪大黑简" panose="02010600000101010101" charset="-122"/>
                <a:ea typeface="汉仪大黑简" panose="02010600000101010101" charset="-122"/>
              </a:rPr>
              <a:t>03</a:t>
            </a:r>
            <a:endParaRPr lang="en-US" altLang="zh-CN" sz="15000" b="1">
              <a:solidFill>
                <a:schemeClr val="bg1"/>
              </a:solidFill>
              <a:latin typeface="汉仪大黑简" panose="02010600000101010101" charset="-122"/>
              <a:ea typeface="汉仪大黑简" panose="02010600000101010101" charset="-122"/>
            </a:endParaRPr>
          </a:p>
        </p:txBody>
      </p:sp>
      <p:sp>
        <p:nvSpPr>
          <p:cNvPr id="2" name="文本框 1"/>
          <p:cNvSpPr txBox="1"/>
          <p:nvPr/>
        </p:nvSpPr>
        <p:spPr>
          <a:xfrm>
            <a:off x="1085215" y="1629410"/>
            <a:ext cx="9039860" cy="645160"/>
          </a:xfrm>
          <a:prstGeom prst="rect">
            <a:avLst/>
          </a:prstGeom>
          <a:noFill/>
        </p:spPr>
        <p:txBody>
          <a:bodyPr wrap="square" rtlCol="0" anchor="t">
            <a:spAutoFit/>
          </a:bodyPr>
          <a:p>
            <a:pPr algn="dist"/>
            <a:r>
              <a:rPr lang="zh-CN" altLang="en-US" b="1">
                <a:sym typeface="+mn-ea"/>
              </a:rPr>
              <a:t>单向隔离网闸可以部署在不同安全域网络节点之间，在网络通信过程中采用内部私有协议进行数据安全摆渡，彻底阻断通用的网络协议，仅保留其中的数据信息的一款硬件。</a:t>
            </a:r>
            <a:endParaRPr lang="zh-CN" altLang="en-US" b="1">
              <a:sym typeface="+mn-ea"/>
            </a:endParaRPr>
          </a:p>
        </p:txBody>
      </p:sp>
      <p:sp>
        <p:nvSpPr>
          <p:cNvPr id="4" name="文本框 3"/>
          <p:cNvSpPr txBox="1"/>
          <p:nvPr/>
        </p:nvSpPr>
        <p:spPr>
          <a:xfrm>
            <a:off x="1127760" y="3429000"/>
            <a:ext cx="1554480" cy="368300"/>
          </a:xfrm>
          <a:prstGeom prst="rect">
            <a:avLst/>
          </a:prstGeom>
          <a:noFill/>
        </p:spPr>
        <p:txBody>
          <a:bodyPr wrap="none" rtlCol="0" anchor="t">
            <a:spAutoFit/>
          </a:bodyPr>
          <a:p>
            <a:r>
              <a:rPr lang="zh-CN" altLang="en-US" b="1">
                <a:sym typeface="+mn-ea"/>
              </a:rPr>
              <a:t>什么是</a:t>
            </a:r>
            <a:r>
              <a:rPr lang="zh-CN" altLang="en-US" b="1">
                <a:sym typeface="+mn-ea"/>
              </a:rPr>
              <a:t>网关？</a:t>
            </a:r>
            <a:endParaRPr lang="zh-CN" altLang="en-US" b="1">
              <a:sym typeface="+mn-ea"/>
            </a:endParaRPr>
          </a:p>
        </p:txBody>
      </p:sp>
      <p:sp>
        <p:nvSpPr>
          <p:cNvPr id="5" name="文本框 4"/>
          <p:cNvSpPr txBox="1"/>
          <p:nvPr/>
        </p:nvSpPr>
        <p:spPr>
          <a:xfrm>
            <a:off x="1038860" y="964565"/>
            <a:ext cx="2468880" cy="368300"/>
          </a:xfrm>
          <a:prstGeom prst="rect">
            <a:avLst/>
          </a:prstGeom>
          <a:noFill/>
        </p:spPr>
        <p:txBody>
          <a:bodyPr wrap="none" rtlCol="0" anchor="t">
            <a:spAutoFit/>
          </a:bodyPr>
          <a:p>
            <a:pPr algn="dist"/>
            <a:r>
              <a:rPr lang="zh-CN" altLang="en-US" b="1">
                <a:sym typeface="+mn-ea"/>
              </a:rPr>
              <a:t>什么是单向隔离网闸？</a:t>
            </a:r>
            <a:endParaRPr lang="zh-CN" altLang="en-US"/>
          </a:p>
        </p:txBody>
      </p:sp>
      <p:sp>
        <p:nvSpPr>
          <p:cNvPr id="8" name="文本框 7"/>
          <p:cNvSpPr txBox="1"/>
          <p:nvPr/>
        </p:nvSpPr>
        <p:spPr>
          <a:xfrm>
            <a:off x="1127760" y="4005580"/>
            <a:ext cx="9077325" cy="922020"/>
          </a:xfrm>
          <a:prstGeom prst="rect">
            <a:avLst/>
          </a:prstGeom>
          <a:noFill/>
        </p:spPr>
        <p:txBody>
          <a:bodyPr wrap="square" rtlCol="0" anchor="t">
            <a:spAutoFit/>
          </a:bodyPr>
          <a:p>
            <a:pPr algn="l"/>
            <a:r>
              <a:rPr lang="zh-CN" altLang="en-US" b="1">
                <a:sym typeface="+mn-ea"/>
              </a:rPr>
              <a:t>网关可以作为现场控制网络和上层生产管理网络之间通信的桥梁，提 供 RS485、RS422、RS232 ，包括</a:t>
            </a:r>
            <a:r>
              <a:rPr lang="zh-CN" altLang="en-US" b="1">
                <a:sym typeface="+mn-ea"/>
              </a:rPr>
              <a:t>以太网等接口，采集来自不同现场设备、以不同通信协议传输的数据，并将其转换成可用以太网方式传输的数据，从而实现异构网络之间的数据交换。</a:t>
            </a:r>
            <a:endParaRPr lang="zh-CN" altLang="en-US" b="1">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C:\Users\kkk\Desktop\真趣PPT模板\素材7-04.png素材7-04"/>
          <p:cNvPicPr>
            <a:picLocks noChangeAspect="1"/>
          </p:cNvPicPr>
          <p:nvPr/>
        </p:nvPicPr>
        <p:blipFill>
          <a:blip r:embed="rId1"/>
          <a:srcRect/>
          <a:stretch>
            <a:fillRect/>
          </a:stretch>
        </p:blipFill>
        <p:spPr>
          <a:xfrm>
            <a:off x="2439353" y="6250305"/>
            <a:ext cx="7251065" cy="596900"/>
          </a:xfrm>
          <a:prstGeom prst="rect">
            <a:avLst/>
          </a:prstGeom>
        </p:spPr>
      </p:pic>
      <p:pic>
        <p:nvPicPr>
          <p:cNvPr id="21" name="图片 20" descr="C:\Users\kkk\Desktop\真趣PPT模板\素材5-04.png素材5-04"/>
          <p:cNvPicPr>
            <a:picLocks noChangeAspect="1"/>
          </p:cNvPicPr>
          <p:nvPr/>
        </p:nvPicPr>
        <p:blipFill>
          <a:blip r:embed="rId2"/>
          <a:srcRect/>
          <a:stretch>
            <a:fillRect/>
          </a:stretch>
        </p:blipFill>
        <p:spPr>
          <a:xfrm>
            <a:off x="9533573" y="139065"/>
            <a:ext cx="2483485" cy="557530"/>
          </a:xfrm>
          <a:prstGeom prst="rect">
            <a:avLst/>
          </a:prstGeom>
        </p:spPr>
      </p:pic>
      <p:sp>
        <p:nvSpPr>
          <p:cNvPr id="7" name="文本框 6"/>
          <p:cNvSpPr txBox="1"/>
          <p:nvPr/>
        </p:nvSpPr>
        <p:spPr>
          <a:xfrm>
            <a:off x="3077210" y="5691505"/>
            <a:ext cx="2610485" cy="2399665"/>
          </a:xfrm>
          <a:prstGeom prst="rect">
            <a:avLst/>
          </a:prstGeom>
          <a:noFill/>
        </p:spPr>
        <p:txBody>
          <a:bodyPr wrap="square" rtlCol="0">
            <a:spAutoFit/>
          </a:bodyPr>
          <a:p>
            <a:r>
              <a:rPr lang="en-US" altLang="zh-CN" sz="15000" b="1">
                <a:solidFill>
                  <a:schemeClr val="bg1"/>
                </a:solidFill>
                <a:latin typeface="汉仪大黑简" panose="02010600000101010101" charset="-122"/>
                <a:ea typeface="汉仪大黑简" panose="02010600000101010101" charset="-122"/>
              </a:rPr>
              <a:t>03</a:t>
            </a:r>
            <a:endParaRPr lang="en-US" altLang="zh-CN" sz="15000" b="1">
              <a:solidFill>
                <a:schemeClr val="bg1"/>
              </a:solidFill>
              <a:latin typeface="汉仪大黑简" panose="02010600000101010101" charset="-122"/>
              <a:ea typeface="汉仪大黑简" panose="02010600000101010101" charset="-122"/>
            </a:endParaRPr>
          </a:p>
        </p:txBody>
      </p:sp>
      <p:graphicFrame>
        <p:nvGraphicFramePr>
          <p:cNvPr id="6" name="表格 5"/>
          <p:cNvGraphicFramePr/>
          <p:nvPr>
            <p:custDataLst>
              <p:tags r:id="rId3"/>
            </p:custDataLst>
          </p:nvPr>
        </p:nvGraphicFramePr>
        <p:xfrm>
          <a:off x="551815" y="696595"/>
          <a:ext cx="4022725" cy="332740"/>
        </p:xfrm>
        <a:graphic>
          <a:graphicData uri="http://schemas.openxmlformats.org/drawingml/2006/table">
            <a:tbl>
              <a:tblPr firstRow="1" bandRow="1">
                <a:tableStyleId>{5C22544A-7EE6-4342-B048-85BDC9FD1C3A}</a:tableStyleId>
              </a:tblPr>
              <a:tblGrid>
                <a:gridCol w="4022725"/>
              </a:tblGrid>
              <a:tr h="332740">
                <a:tc>
                  <a:txBody>
                    <a:bodyPr/>
                    <a:p>
                      <a:pPr indent="0" algn="ctr">
                        <a:buNone/>
                      </a:pPr>
                      <a:r>
                        <a:rPr lang="zh-CN" sz="1800" b="0">
                          <a:solidFill>
                            <a:srgbClr val="000000"/>
                          </a:solidFill>
                          <a:latin typeface="微软雅黑" panose="020B0503020204020204" pitchFamily="34" charset="-122"/>
                          <a:ea typeface="微软雅黑" panose="020B0503020204020204" pitchFamily="34" charset="-122"/>
                        </a:rPr>
                        <a:t>报价单位：河南乐工智能科技有限公司</a:t>
                      </a:r>
                      <a:endParaRPr lang="en-US" altLang="en-US" sz="1800" b="0">
                        <a:solidFill>
                          <a:srgbClr val="000000"/>
                        </a:solidFill>
                        <a:latin typeface="微软雅黑" panose="020B0503020204020204" pitchFamily="34" charset="-122"/>
                        <a:ea typeface="微软雅黑" panose="020B0503020204020204" pitchFamily="34" charset="-122"/>
                      </a:endParaRPr>
                    </a:p>
                  </a:txBody>
                  <a:tcPr marL="12700" marR="12700" marT="12700" vert="horz" anchor="ctr" anchorCtr="0">
                    <a:lnL>
                      <a:noFill/>
                    </a:lnL>
                    <a:lnR cap="flat">
                      <a:noFill/>
                    </a:lnR>
                    <a:lnT cap="flat">
                      <a:noFill/>
                    </a:lnT>
                    <a:lnB cap="flat">
                      <a:noFill/>
                    </a:lnB>
                    <a:lnTlToBr>
                      <a:noFill/>
                    </a:lnTlToBr>
                    <a:lnBlToTr>
                      <a:noFill/>
                    </a:lnBlToTr>
                    <a:noFill/>
                  </a:tcPr>
                </a:tc>
              </a:tr>
            </a:tbl>
          </a:graphicData>
        </a:graphic>
      </p:graphicFrame>
      <p:sp>
        <p:nvSpPr>
          <p:cNvPr id="9" name="文本框 8"/>
          <p:cNvSpPr txBox="1"/>
          <p:nvPr/>
        </p:nvSpPr>
        <p:spPr>
          <a:xfrm>
            <a:off x="624205" y="1629410"/>
            <a:ext cx="3760470" cy="368300"/>
          </a:xfrm>
          <a:prstGeom prst="rect">
            <a:avLst/>
          </a:prstGeom>
          <a:noFill/>
        </p:spPr>
        <p:txBody>
          <a:bodyPr wrap="square" rtlCol="0" anchor="t">
            <a:spAutoFit/>
          </a:bodyPr>
          <a:p>
            <a:r>
              <a:rPr lang="zh-CN" altLang="en-US"/>
              <a:t>工业网络安全防护网关（</a:t>
            </a:r>
            <a:r>
              <a:rPr lang="zh-CN" altLang="en-US"/>
              <a:t>网闸）：</a:t>
            </a:r>
            <a:endParaRPr lang="zh-CN" altLang="en-US"/>
          </a:p>
        </p:txBody>
      </p:sp>
      <p:sp>
        <p:nvSpPr>
          <p:cNvPr id="10" name="文本框 9"/>
          <p:cNvSpPr txBox="1"/>
          <p:nvPr/>
        </p:nvSpPr>
        <p:spPr>
          <a:xfrm>
            <a:off x="695960" y="2277110"/>
            <a:ext cx="2540000" cy="368300"/>
          </a:xfrm>
          <a:prstGeom prst="rect">
            <a:avLst/>
          </a:prstGeom>
          <a:noFill/>
        </p:spPr>
        <p:txBody>
          <a:bodyPr wrap="square" rtlCol="0" anchor="t">
            <a:spAutoFit/>
          </a:bodyPr>
          <a:p>
            <a:r>
              <a:rPr lang="zh-CN" altLang="en-US"/>
              <a:t>SLG-A1041D</a:t>
            </a:r>
            <a:endParaRPr lang="zh-CN" altLang="en-US"/>
          </a:p>
        </p:txBody>
      </p:sp>
      <p:sp>
        <p:nvSpPr>
          <p:cNvPr id="11" name="文本框 10"/>
          <p:cNvSpPr txBox="1"/>
          <p:nvPr/>
        </p:nvSpPr>
        <p:spPr>
          <a:xfrm>
            <a:off x="624205" y="2879090"/>
            <a:ext cx="4390390" cy="3138170"/>
          </a:xfrm>
          <a:prstGeom prst="rect">
            <a:avLst/>
          </a:prstGeom>
          <a:noFill/>
        </p:spPr>
        <p:txBody>
          <a:bodyPr wrap="square" rtlCol="0" anchor="t">
            <a:spAutoFit/>
          </a:bodyPr>
          <a:p>
            <a:r>
              <a:rPr lang="zh-CN" altLang="en-US"/>
              <a:t>1、单项隔离传输，2+1双主机结构；                             </a:t>
            </a:r>
            <a:endParaRPr lang="zh-CN" altLang="en-US"/>
          </a:p>
          <a:p>
            <a:r>
              <a:rPr lang="zh-CN" altLang="en-US"/>
              <a:t>2、外网配置：2路1000M以太网接口;                         </a:t>
            </a:r>
            <a:endParaRPr lang="zh-CN" altLang="en-US"/>
          </a:p>
          <a:p>
            <a:r>
              <a:rPr lang="zh-CN" altLang="en-US"/>
              <a:t>3、内网配置：2路1000M以太网接口;</a:t>
            </a:r>
            <a:endParaRPr lang="zh-CN" altLang="en-US"/>
          </a:p>
          <a:p>
            <a:r>
              <a:rPr lang="zh-CN" altLang="en-US"/>
              <a:t>4、双电源供电;</a:t>
            </a:r>
            <a:endParaRPr lang="zh-CN" altLang="en-US"/>
          </a:p>
          <a:p>
            <a:r>
              <a:rPr lang="zh-CN" altLang="en-US"/>
              <a:t>5、支持MODBUS、OPC等常用工业通讯协议采集与转发;</a:t>
            </a:r>
            <a:endParaRPr lang="zh-CN" altLang="en-US"/>
          </a:p>
          <a:p>
            <a:r>
              <a:rPr lang="zh-CN" altLang="en-US"/>
              <a:t>6、支持SQL Server、Oracle等关系数据库转发;</a:t>
            </a:r>
            <a:endParaRPr lang="zh-CN" altLang="en-US"/>
          </a:p>
          <a:p>
            <a:r>
              <a:rPr lang="zh-CN" altLang="en-US"/>
              <a:t>7、支持HTTP、MQTT、Websocket、WebService等云采集协议;</a:t>
            </a:r>
            <a:endParaRPr lang="zh-CN" altLang="en-US"/>
          </a:p>
          <a:p>
            <a:r>
              <a:rPr lang="zh-CN" altLang="en-US"/>
              <a:t>8、工业数据采集点数容量：2000点;</a:t>
            </a:r>
            <a:endParaRPr lang="zh-CN" altLang="en-US"/>
          </a:p>
        </p:txBody>
      </p:sp>
      <p:pic>
        <p:nvPicPr>
          <p:cNvPr id="11351" name="图片 5"/>
          <p:cNvPicPr>
            <a:picLocks noChangeAspect="1"/>
          </p:cNvPicPr>
          <p:nvPr/>
        </p:nvPicPr>
        <p:blipFill>
          <a:blip r:embed="rId4"/>
          <a:stretch>
            <a:fillRect/>
          </a:stretch>
        </p:blipFill>
        <p:spPr>
          <a:xfrm>
            <a:off x="5088255" y="2637155"/>
            <a:ext cx="6389370" cy="1177290"/>
          </a:xfrm>
          <a:prstGeom prst="rect">
            <a:avLst/>
          </a:prstGeom>
          <a:noFill/>
          <a:ln w="9525">
            <a:noFill/>
          </a:ln>
        </p:spPr>
      </p:pic>
    </p:spTree>
  </p:cSld>
  <p:clrMapOvr>
    <a:masterClrMapping/>
  </p:clrMapOvr>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63.xml><?xml version="1.0" encoding="utf-8"?>
<p:tagLst xmlns:p="http://schemas.openxmlformats.org/presentationml/2006/main">
  <p:tag name="TABLE_ENDDRAG_ORIGIN_RECT" val="316*47"/>
  <p:tag name="TABLE_ENDDRAG_RECT" val="299*260*316*47"/>
</p:tagLst>
</file>

<file path=ppt/tags/tag64.xml><?xml version="1.0" encoding="utf-8"?>
<p:tagLst xmlns:p="http://schemas.openxmlformats.org/presentationml/2006/main">
  <p:tag name="TABLE_ENDDRAG_ORIGIN_RECT" val="316*47"/>
  <p:tag name="TABLE_ENDDRAG_RECT" val="299*260*316*47"/>
</p:tagLst>
</file>

<file path=ppt/tags/tag65.xml><?xml version="1.0" encoding="utf-8"?>
<p:tagLst xmlns:p="http://schemas.openxmlformats.org/presentationml/2006/main">
  <p:tag name="TABLE_ENDDRAG_ORIGIN_RECT" val="316*47"/>
  <p:tag name="TABLE_ENDDRAG_RECT" val="299*260*316*47"/>
</p:tagLst>
</file>

<file path=ppt/tags/tag66.xml><?xml version="1.0" encoding="utf-8"?>
<p:tagLst xmlns:p="http://schemas.openxmlformats.org/presentationml/2006/main">
  <p:tag name="TABLE_ENDDRAG_ORIGIN_RECT" val="316*47"/>
  <p:tag name="TABLE_ENDDRAG_RECT" val="299*260*316*47"/>
</p:tagLst>
</file>

<file path=ppt/tags/tag67.xml><?xml version="1.0" encoding="utf-8"?>
<p:tagLst xmlns:p="http://schemas.openxmlformats.org/presentationml/2006/main">
  <p:tag name="TABLE_ENDDRAG_ORIGIN_RECT" val="316*47"/>
  <p:tag name="TABLE_ENDDRAG_RECT" val="299*260*316*47"/>
</p:tagLst>
</file>

<file path=ppt/tags/tag68.xml><?xml version="1.0" encoding="utf-8"?>
<p:tagLst xmlns:p="http://schemas.openxmlformats.org/presentationml/2006/main">
  <p:tag name="TABLE_ENDDRAG_ORIGIN_RECT" val="316*47"/>
  <p:tag name="TABLE_ENDDRAG_RECT" val="299*260*316*47"/>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5656</Words>
  <Application>WPS 演示</Application>
  <PresentationFormat>宽屏</PresentationFormat>
  <Paragraphs>539</Paragraphs>
  <Slides>38</Slides>
  <Notes>4</Notes>
  <HiddenSlides>0</HiddenSlides>
  <MMClips>0</MMClips>
  <ScaleCrop>false</ScaleCrop>
  <HeadingPairs>
    <vt:vector size="8" baseType="variant">
      <vt:variant>
        <vt:lpstr>已用的字体</vt:lpstr>
      </vt:variant>
      <vt:variant>
        <vt:i4>14</vt:i4>
      </vt:variant>
      <vt:variant>
        <vt:lpstr>主题</vt:lpstr>
      </vt:variant>
      <vt:variant>
        <vt:i4>1</vt:i4>
      </vt:variant>
      <vt:variant>
        <vt:lpstr>嵌入 OLE 服务器</vt:lpstr>
      </vt:variant>
      <vt:variant>
        <vt:i4>2</vt:i4>
      </vt:variant>
      <vt:variant>
        <vt:lpstr>幻灯片标题</vt:lpstr>
      </vt:variant>
      <vt:variant>
        <vt:i4>38</vt:i4>
      </vt:variant>
    </vt:vector>
  </HeadingPairs>
  <TitlesOfParts>
    <vt:vector size="55" baseType="lpstr">
      <vt:lpstr>Arial</vt:lpstr>
      <vt:lpstr>宋体</vt:lpstr>
      <vt:lpstr>Wingdings</vt:lpstr>
      <vt:lpstr>微软雅黑</vt:lpstr>
      <vt:lpstr>Wingdings</vt:lpstr>
      <vt:lpstr>汉仪大黑简</vt:lpstr>
      <vt:lpstr>黑体</vt:lpstr>
      <vt:lpstr>Times New Roman</vt:lpstr>
      <vt:lpstr>Arial Unicode MS</vt:lpstr>
      <vt:lpstr>Calibri</vt:lpstr>
      <vt:lpstr>Calibri</vt:lpstr>
      <vt:lpstr>思源黑体 CN Light</vt:lpstr>
      <vt:lpstr>微软雅黑 Light</vt:lpstr>
      <vt:lpstr>华文细黑</vt:lpstr>
      <vt:lpstr>Office 主题​​</vt:lpstr>
      <vt:lpstr>Package</vt:lpstr>
      <vt:lpstr>Package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kancong</dc:creator>
  <cp:lastModifiedBy>Soul_爱哎</cp:lastModifiedBy>
  <cp:revision>213</cp:revision>
  <dcterms:created xsi:type="dcterms:W3CDTF">2019-06-19T02:08:00Z</dcterms:created>
  <dcterms:modified xsi:type="dcterms:W3CDTF">2021-11-15T07:09:06Z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CDB5EE6C24F74C8380D2F465C5873656</vt:lpwstr>
  </property>
</Properties>
</file>