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notesSlides/notesSlide3.xml" ContentType="application/vnd.openxmlformats-officedocument.presentationml.notesSlide+xml"/>
  <Override PartName="/ppt/tags/tag7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410" r:id="rId2"/>
    <p:sldId id="447" r:id="rId3"/>
    <p:sldId id="411" r:id="rId4"/>
    <p:sldId id="449" r:id="rId5"/>
    <p:sldId id="476" r:id="rId6"/>
    <p:sldId id="477" r:id="rId7"/>
    <p:sldId id="465" r:id="rId8"/>
    <p:sldId id="466" r:id="rId9"/>
    <p:sldId id="470" r:id="rId10"/>
    <p:sldId id="468" r:id="rId11"/>
    <p:sldId id="469" r:id="rId12"/>
    <p:sldId id="448" r:id="rId13"/>
    <p:sldId id="471" r:id="rId14"/>
    <p:sldId id="472" r:id="rId15"/>
    <p:sldId id="473" r:id="rId16"/>
    <p:sldId id="451" r:id="rId17"/>
    <p:sldId id="474" r:id="rId18"/>
    <p:sldId id="475" r:id="rId19"/>
    <p:sldId id="412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3">
          <p15:clr>
            <a:srgbClr val="A4A3A4"/>
          </p15:clr>
        </p15:guide>
        <p15:guide id="2" pos="361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5482"/>
    <a:srgbClr val="23835F"/>
    <a:srgbClr val="FFFFFF"/>
    <a:srgbClr val="0EA369"/>
    <a:srgbClr val="255B87"/>
    <a:srgbClr val="5B84A5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>
      <p:cViewPr varScale="1">
        <p:scale>
          <a:sx n="81" d="100"/>
          <a:sy n="81" d="100"/>
        </p:scale>
        <p:origin x="48" y="53"/>
      </p:cViewPr>
      <p:guideLst>
        <p:guide orient="horz" pos="2363"/>
        <p:guide pos="361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2021/4/2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211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2021/4/2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2021/4/2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2021/4/2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2021/4/2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2021/4/2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2021/4/2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1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1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2021/4/2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2021/4/2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2021/4/2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2021/4/2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2021/4/2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2021/4/2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PPT-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515" y="-78105"/>
            <a:ext cx="12242165" cy="6982460"/>
          </a:xfrm>
          <a:prstGeom prst="rect">
            <a:avLst/>
          </a:prstGeom>
        </p:spPr>
      </p:pic>
      <p:pic>
        <p:nvPicPr>
          <p:cNvPr id="2" name="图片 1" descr="PPT-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705" y="817245"/>
            <a:ext cx="8157845" cy="490156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157730" y="2617470"/>
            <a:ext cx="7586980" cy="798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开放平台</a:t>
            </a:r>
            <a:r>
              <a:rPr lang="en-US" altLang="zh-CN" sz="4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2.6.0</a:t>
            </a:r>
            <a:r>
              <a:rPr lang="zh-CN" altLang="en-US" sz="4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迭代说明</a:t>
            </a:r>
            <a:endParaRPr lang="en-US" altLang="zh-CN" sz="4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25674" y="4216340"/>
            <a:ext cx="5506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联网与创新应用产品部：徐贤  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2021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 descr="以人为本02 - 副本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1344" y="5062305"/>
            <a:ext cx="8330565" cy="684530"/>
          </a:xfrm>
          <a:prstGeom prst="rect">
            <a:avLst/>
          </a:prstGeom>
        </p:spPr>
      </p:pic>
      <p:pic>
        <p:nvPicPr>
          <p:cNvPr id="15" name="图片 14" descr="联合使失误失误"/>
          <p:cNvPicPr>
            <a:picLocks noChangeAspect="1"/>
          </p:cNvPicPr>
          <p:nvPr/>
        </p:nvPicPr>
        <p:blipFill>
          <a:blip r:embed="rId6"/>
          <a:srcRect b="32960"/>
          <a:stretch>
            <a:fillRect/>
          </a:stretch>
        </p:blipFill>
        <p:spPr>
          <a:xfrm>
            <a:off x="2157730" y="1958340"/>
            <a:ext cx="3426460" cy="513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文本框 132"/>
          <p:cNvSpPr txBox="1"/>
          <p:nvPr>
            <p:custDataLst>
              <p:tags r:id="rId1"/>
            </p:custDataLst>
          </p:nvPr>
        </p:nvSpPr>
        <p:spPr>
          <a:xfrm>
            <a:off x="4152000" y="261000"/>
            <a:ext cx="3875344" cy="624840"/>
          </a:xfrm>
          <a:prstGeom prst="rect">
            <a:avLst/>
          </a:prstGeom>
          <a:noFill/>
        </p:spPr>
        <p:txBody>
          <a:bodyPr wrap="square" lIns="101600" tIns="38100" rIns="63500" bIns="381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其他优化</a:t>
            </a:r>
            <a:endParaRPr lang="zh-CN" altLang="en-US" sz="2400" b="1" spc="300" dirty="0">
              <a:solidFill>
                <a:prstClr val="black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0000" y="1269000"/>
            <a:ext cx="3485124" cy="3495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2400" kern="100" dirty="0" smtClean="0">
                <a:latin typeface="+mn-ea"/>
                <a:cs typeface="Times New Roman" panose="02020603050405020304" pitchFamily="18" charset="0"/>
              </a:rPr>
              <a:t>迭代功能点</a:t>
            </a:r>
            <a:endParaRPr lang="en-US" altLang="zh-CN" sz="2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基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站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&amp;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模组添加支持位置微调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网络参数增加小区编号筛选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网络覆盖，终端支持模糊查询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区域围栏颜色修改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气压测高围栏支持楼层高度设定</a:t>
            </a:r>
            <a:endParaRPr lang="en-US" altLang="zh-CN" sz="1400" kern="100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140" y="986507"/>
            <a:ext cx="7971713" cy="3757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8829" y="1461552"/>
            <a:ext cx="7957023" cy="35600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4030" y="2037093"/>
            <a:ext cx="7926623" cy="373624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9486" y="2565000"/>
            <a:ext cx="7956514" cy="375033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9486" y="3016658"/>
            <a:ext cx="7977205" cy="376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79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文本框 132"/>
          <p:cNvSpPr txBox="1"/>
          <p:nvPr>
            <p:custDataLst>
              <p:tags r:id="rId1"/>
            </p:custDataLst>
          </p:nvPr>
        </p:nvSpPr>
        <p:spPr>
          <a:xfrm>
            <a:off x="4152000" y="261000"/>
            <a:ext cx="3875344" cy="624840"/>
          </a:xfrm>
          <a:prstGeom prst="rect">
            <a:avLst/>
          </a:prstGeom>
          <a:noFill/>
        </p:spPr>
        <p:txBody>
          <a:bodyPr wrap="square" lIns="101600" tIns="38100" rIns="63500" bIns="381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仿真数据模拟器</a:t>
            </a:r>
            <a:endParaRPr lang="zh-CN" altLang="en-US" sz="2400" b="1" spc="300" dirty="0">
              <a:solidFill>
                <a:prstClr val="black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000" y="1255600"/>
            <a:ext cx="7781002" cy="388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20000" y="1269000"/>
            <a:ext cx="3485124" cy="5046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2400" kern="100" dirty="0" smtClean="0">
                <a:latin typeface="+mn-ea"/>
                <a:cs typeface="Times New Roman" panose="02020603050405020304" pitchFamily="18" charset="0"/>
              </a:rPr>
              <a:t>迭代功能点</a:t>
            </a:r>
            <a:endParaRPr lang="en-US" altLang="zh-CN" sz="2400" kern="100" dirty="0" smtClean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背景：无需硬件设备，系统模拟产生数据，便于</a:t>
            </a: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ISV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应用集成开发</a:t>
            </a: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&amp;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测试</a:t>
            </a:r>
            <a:endParaRPr lang="en-US" altLang="zh-CN" sz="1400" kern="100" dirty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模拟类型：钛准定位，蓝牙网关，</a:t>
            </a: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UWB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高精度</a:t>
            </a:r>
            <a:endParaRPr lang="en-US" altLang="zh-CN" sz="1400" kern="100" dirty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云端平台：共用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账号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，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账号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1400" kern="100" dirty="0" err="1">
                <a:latin typeface="+mn-ea"/>
                <a:cs typeface="Times New Roman" panose="02020603050405020304" pitchFamily="18" charset="0"/>
              </a:rPr>
              <a:t>isvdemo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）</a:t>
            </a: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,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密码（</a:t>
            </a:r>
            <a:r>
              <a:rPr lang="en-US" altLang="zh-CN" sz="1400" kern="100" dirty="0" err="1">
                <a:latin typeface="+mn-ea"/>
                <a:cs typeface="Times New Roman" panose="02020603050405020304" pitchFamily="18" charset="0"/>
              </a:rPr>
              <a:t>isvdemo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）</a:t>
            </a:r>
            <a:endParaRPr lang="en-US" altLang="zh-CN" sz="1400" kern="100" dirty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本地部署：部署安装包已经内置模拟器初始数据（建筑，设备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）模拟器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支持（开启，关闭，重置，暂停模拟数据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）模拟数据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只保留最近</a:t>
            </a: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7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天的数据</a:t>
            </a:r>
            <a:endParaRPr lang="en-US" altLang="zh-CN" sz="1400" kern="100" dirty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endParaRPr lang="en-US" altLang="zh-CN" sz="1400" kern="100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001" y="2682046"/>
            <a:ext cx="7781002" cy="366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27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失误失误群-24"/>
          <p:cNvPicPr>
            <a:picLocks noChangeAspect="1"/>
          </p:cNvPicPr>
          <p:nvPr/>
        </p:nvPicPr>
        <p:blipFill>
          <a:blip r:embed="rId2"/>
          <a:srcRect t="4319"/>
          <a:stretch>
            <a:fillRect/>
          </a:stretch>
        </p:blipFill>
        <p:spPr>
          <a:xfrm>
            <a:off x="1864360" y="-26035"/>
            <a:ext cx="3140710" cy="691261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624965" y="4475480"/>
            <a:ext cx="4062730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0" b="1" dirty="0" smtClean="0">
                <a:solidFill>
                  <a:schemeClr val="bg1"/>
                </a:solidFill>
                <a:latin typeface="汉仪大黑简" panose="02010600000101010101" charset="-122"/>
                <a:ea typeface="汉仪大黑简" panose="02010600000101010101" charset="-122"/>
              </a:rPr>
              <a:t>03</a:t>
            </a:r>
            <a:endParaRPr lang="en-US" altLang="zh-CN" sz="15000" b="1" dirty="0">
              <a:solidFill>
                <a:schemeClr val="bg1"/>
              </a:solidFill>
              <a:latin typeface="汉仪大黑简" panose="02010600000101010101" charset="-122"/>
              <a:ea typeface="汉仪大黑简" panose="0201060000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63420" y="1256030"/>
            <a:ext cx="1972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t"/>
            <a:r>
              <a:rPr lang="en-US" altLang="zh-CN" sz="3600" b="1" dirty="0">
                <a:solidFill>
                  <a:schemeClr val="bg1"/>
                </a:solidFill>
              </a:rPr>
              <a:t>THREE</a:t>
            </a:r>
            <a:endParaRPr lang="en-US" altLang="zh-CN" sz="3600" b="1" dirty="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738495" y="4120515"/>
            <a:ext cx="5667375" cy="144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10000"/>
              </a:lnSpc>
            </a:pPr>
            <a:r>
              <a:rPr lang="zh-CN" altLang="en-US" sz="1400" dirty="0" smtClean="0"/>
              <a:t>增加主动导航接口</a:t>
            </a:r>
            <a:endParaRPr lang="en-US" altLang="zh-CN" sz="1400" dirty="0" smtClean="0"/>
          </a:p>
          <a:p>
            <a:pPr algn="just">
              <a:lnSpc>
                <a:spcPct val="210000"/>
              </a:lnSpc>
            </a:pPr>
            <a:r>
              <a:rPr lang="zh-CN" altLang="en-US" sz="1400" dirty="0" smtClean="0"/>
              <a:t>新增</a:t>
            </a:r>
            <a:r>
              <a:rPr lang="en-US" altLang="zh-CN" sz="1400" dirty="0" smtClean="0"/>
              <a:t>API</a:t>
            </a:r>
            <a:r>
              <a:rPr lang="zh-CN" altLang="en-US" sz="1400" dirty="0" smtClean="0"/>
              <a:t>接口，接口文档更新</a:t>
            </a:r>
            <a:endParaRPr lang="en-US" altLang="zh-CN" sz="1400" dirty="0" smtClean="0"/>
          </a:p>
          <a:p>
            <a:pPr algn="just">
              <a:lnSpc>
                <a:spcPct val="210000"/>
              </a:lnSpc>
            </a:pPr>
            <a:r>
              <a:rPr lang="zh-CN" altLang="en-US" sz="1400" dirty="0"/>
              <a:t>齐旺</a:t>
            </a:r>
            <a:r>
              <a:rPr lang="zh-CN" altLang="en-US" sz="1400" dirty="0" smtClean="0"/>
              <a:t>达项目定制接口</a:t>
            </a:r>
            <a:endParaRPr lang="en-US" altLang="zh-CN" sz="1400" dirty="0" smtClean="0"/>
          </a:p>
        </p:txBody>
      </p:sp>
      <p:pic>
        <p:nvPicPr>
          <p:cNvPr id="6" name="图片 5" descr="的味道群无多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175" y="139065"/>
            <a:ext cx="2494280" cy="55753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5738495" y="3752215"/>
            <a:ext cx="2538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API</a:t>
            </a:r>
            <a:r>
              <a:rPr lang="zh-CN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接口更新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263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文本框 132"/>
          <p:cNvSpPr txBox="1"/>
          <p:nvPr>
            <p:custDataLst>
              <p:tags r:id="rId2"/>
            </p:custDataLst>
          </p:nvPr>
        </p:nvSpPr>
        <p:spPr>
          <a:xfrm>
            <a:off x="4152000" y="261000"/>
            <a:ext cx="3875344" cy="624840"/>
          </a:xfrm>
          <a:prstGeom prst="rect">
            <a:avLst/>
          </a:prstGeom>
          <a:noFill/>
        </p:spPr>
        <p:txBody>
          <a:bodyPr wrap="square" lIns="101600" tIns="38100" rIns="63500" bIns="381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主动导航</a:t>
            </a:r>
            <a:r>
              <a:rPr lang="en-US" altLang="zh-CN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API</a:t>
            </a:r>
            <a:endParaRPr lang="zh-CN" altLang="en-US" sz="2400" b="1" spc="300" dirty="0">
              <a:solidFill>
                <a:prstClr val="black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826742"/>
              </p:ext>
            </p:extLst>
          </p:nvPr>
        </p:nvGraphicFramePr>
        <p:xfrm>
          <a:off x="7248000" y="765000"/>
          <a:ext cx="4680000" cy="5902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" name="文档" r:id="rId4" imgW="7043234" imgH="8885097" progId="Word.Document.12">
                  <p:embed/>
                </p:oleObj>
              </mc:Choice>
              <mc:Fallback>
                <p:oleObj name="文档" r:id="rId4" imgW="7043234" imgH="888509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248000" y="765000"/>
                        <a:ext cx="4680000" cy="5902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264000" y="1709671"/>
            <a:ext cx="6534161" cy="40134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2000" kern="100" dirty="0" smtClean="0">
                <a:latin typeface="+mj-ea"/>
                <a:ea typeface="+mj-ea"/>
                <a:cs typeface="Times New Roman" panose="02020603050405020304" pitchFamily="18" charset="0"/>
              </a:rPr>
              <a:t>增加主动导航</a:t>
            </a:r>
            <a:r>
              <a:rPr lang="en-US" altLang="zh-CN" sz="2000" kern="100" dirty="0" smtClean="0">
                <a:latin typeface="+mj-ea"/>
                <a:ea typeface="+mj-ea"/>
                <a:cs typeface="Times New Roman" panose="02020603050405020304" pitchFamily="18" charset="0"/>
              </a:rPr>
              <a:t>API</a:t>
            </a:r>
            <a:r>
              <a:rPr lang="zh-CN" altLang="en-US" sz="2000" kern="100" dirty="0" smtClean="0">
                <a:latin typeface="+mj-ea"/>
                <a:ea typeface="+mj-ea"/>
                <a:cs typeface="Times New Roman" panose="02020603050405020304" pitchFamily="18" charset="0"/>
              </a:rPr>
              <a:t>接口</a:t>
            </a:r>
            <a:endParaRPr lang="en-US" altLang="zh-CN" sz="2000" kern="100" dirty="0" smtClean="0">
              <a:latin typeface="+mj-ea"/>
              <a:ea typeface="+mj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背景：蜂鸟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ISV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对接过程，对接的是我们主动导航应用定位引擎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问题：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ISV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集成的是主动导航应用提供的接口，并且没有鉴权机制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         ISV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需要同时依赖开放平台和主动导航应用，不利于后续快速实施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         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主动导航定位引擎迭代更新不及时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解决：开放平台增加主动导航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API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，增加鉴权机制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          ISV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部署完成后，需求下载定位建筑文件导入主动导航应用重启引擎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80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文本框 132"/>
          <p:cNvSpPr txBox="1"/>
          <p:nvPr>
            <p:custDataLst>
              <p:tags r:id="rId2"/>
            </p:custDataLst>
          </p:nvPr>
        </p:nvSpPr>
        <p:spPr>
          <a:xfrm>
            <a:off x="4152000" y="261000"/>
            <a:ext cx="3875344" cy="624840"/>
          </a:xfrm>
          <a:prstGeom prst="rect">
            <a:avLst/>
          </a:prstGeom>
          <a:noFill/>
        </p:spPr>
        <p:txBody>
          <a:bodyPr wrap="square" lIns="101600" tIns="38100" rIns="63500" bIns="381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API</a:t>
            </a:r>
            <a:r>
              <a:rPr lang="zh-CN" altLang="en-US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接口新增</a:t>
            </a:r>
            <a:endParaRPr lang="zh-CN" altLang="en-US" sz="2400" b="1" spc="300" dirty="0">
              <a:solidFill>
                <a:prstClr val="black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0270605"/>
              </p:ext>
            </p:extLst>
          </p:nvPr>
        </p:nvGraphicFramePr>
        <p:xfrm>
          <a:off x="6888000" y="1132685"/>
          <a:ext cx="5161908" cy="5729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4" name="文档" r:id="rId4" imgW="7701602" imgH="8547046" progId="Word.Document.12">
                  <p:embed/>
                </p:oleObj>
              </mc:Choice>
              <mc:Fallback>
                <p:oleObj name="文档" r:id="rId4" imgW="7701602" imgH="854704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88000" y="1132685"/>
                        <a:ext cx="5161908" cy="57292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120000" y="1917000"/>
            <a:ext cx="6155852" cy="3643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Wingdings" panose="05000000000000000000" pitchFamily="2" charset="2"/>
              <a:buChar char="Ø"/>
            </a:pPr>
            <a:r>
              <a:rPr lang="zh-CN" altLang="zh-CN" sz="2000" b="1" kern="100" dirty="0">
                <a:latin typeface="+mn-ea"/>
                <a:cs typeface="Times New Roman" panose="02020603050405020304" pitchFamily="18" charset="0"/>
              </a:rPr>
              <a:t>根据围栏</a:t>
            </a:r>
            <a:r>
              <a:rPr lang="en-US" altLang="zh-CN" sz="2000" b="1" kern="100" dirty="0">
                <a:latin typeface="+mn-ea"/>
                <a:cs typeface="Times New Roman" panose="02020603050405020304" pitchFamily="18" charset="0"/>
              </a:rPr>
              <a:t>ID</a:t>
            </a:r>
            <a:r>
              <a:rPr lang="zh-CN" altLang="zh-CN" sz="2000" b="1" kern="100" dirty="0">
                <a:latin typeface="+mn-ea"/>
                <a:cs typeface="Times New Roman" panose="02020603050405020304" pitchFamily="18" charset="0"/>
              </a:rPr>
              <a:t>，设备类型，获围栏内标签</a:t>
            </a:r>
            <a:r>
              <a:rPr lang="zh-CN" altLang="zh-CN" sz="2000" b="1" kern="100" dirty="0" smtClean="0">
                <a:latin typeface="+mn-ea"/>
                <a:cs typeface="Times New Roman" panose="02020603050405020304" pitchFamily="18" charset="0"/>
              </a:rPr>
              <a:t>明细</a:t>
            </a:r>
            <a:endParaRPr lang="en-US" altLang="zh-CN" sz="2000" b="1" kern="100" dirty="0" smtClean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      用途：围栏内人员实时统计，按最近一次在线统计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Wingdings" panose="05000000000000000000" pitchFamily="2" charset="2"/>
              <a:buChar char="Ø"/>
            </a:pPr>
            <a:r>
              <a:rPr lang="zh-CN" altLang="zh-CN" sz="2000" b="1" dirty="0">
                <a:latin typeface="+mn-ea"/>
              </a:rPr>
              <a:t>根据区域</a:t>
            </a:r>
            <a:r>
              <a:rPr lang="en-US" altLang="zh-CN" sz="2000" b="1" dirty="0">
                <a:latin typeface="+mn-ea"/>
              </a:rPr>
              <a:t>ID</a:t>
            </a:r>
            <a:r>
              <a:rPr lang="zh-CN" altLang="zh-CN" sz="2000" b="1" dirty="0">
                <a:latin typeface="+mn-ea"/>
              </a:rPr>
              <a:t>，设备类型，获取区域内标签</a:t>
            </a:r>
            <a:r>
              <a:rPr lang="zh-CN" altLang="zh-CN" sz="2000" b="1" dirty="0" smtClean="0">
                <a:latin typeface="+mn-ea"/>
              </a:rPr>
              <a:t>明细</a:t>
            </a:r>
            <a:endParaRPr lang="en-US" altLang="zh-CN" sz="2000" b="1" dirty="0" smtClean="0">
              <a:latin typeface="+mn-ea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    用途：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围栏内人员实时统计，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按最近一次在线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统计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Wingdings" panose="05000000000000000000" pitchFamily="2" charset="2"/>
              <a:buChar char="Ø"/>
            </a:pPr>
            <a:r>
              <a:rPr lang="zh-CN" altLang="zh-CN" sz="2000" b="1" dirty="0" smtClean="0">
                <a:latin typeface="+mn-ea"/>
              </a:rPr>
              <a:t>根据终端</a:t>
            </a:r>
            <a:r>
              <a:rPr lang="en-US" altLang="zh-CN" sz="2000" b="1" dirty="0" smtClean="0">
                <a:latin typeface="+mn-ea"/>
              </a:rPr>
              <a:t>mac</a:t>
            </a:r>
            <a:r>
              <a:rPr lang="zh-CN" altLang="zh-CN" sz="2000" b="1" dirty="0" smtClean="0">
                <a:latin typeface="+mn-ea"/>
              </a:rPr>
              <a:t>获取设备电量等信息</a:t>
            </a:r>
            <a:endParaRPr lang="en-US" altLang="zh-CN" sz="2000" b="1" dirty="0" smtClean="0">
              <a:latin typeface="+mn-ea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   用途：根据终端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SN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Mac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）获取设备电量，在线状态，工作状态</a:t>
            </a:r>
            <a:endParaRPr lang="zh-CN" altLang="zh-CN" sz="1200" b="1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30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文本框 132"/>
          <p:cNvSpPr txBox="1"/>
          <p:nvPr>
            <p:custDataLst>
              <p:tags r:id="rId1"/>
            </p:custDataLst>
          </p:nvPr>
        </p:nvSpPr>
        <p:spPr>
          <a:xfrm>
            <a:off x="4152000" y="261000"/>
            <a:ext cx="3875344" cy="624840"/>
          </a:xfrm>
          <a:prstGeom prst="rect">
            <a:avLst/>
          </a:prstGeom>
          <a:noFill/>
        </p:spPr>
        <p:txBody>
          <a:bodyPr wrap="square" lIns="101600" tIns="38100" rIns="63500" bIns="381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齐旺达项目定制接口</a:t>
            </a:r>
            <a:endParaRPr lang="zh-CN" altLang="en-US" sz="2400" b="1" spc="300" dirty="0">
              <a:solidFill>
                <a:prstClr val="black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14235" y="1269000"/>
            <a:ext cx="5631670" cy="4937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Wingdings" panose="05000000000000000000" pitchFamily="2" charset="2"/>
              <a:buChar char="Ø"/>
            </a:pPr>
            <a:r>
              <a:rPr lang="zh-CN" altLang="en-US" sz="2000" b="1" kern="100" dirty="0" smtClean="0">
                <a:latin typeface="+mn-ea"/>
                <a:cs typeface="Times New Roman" panose="02020603050405020304" pitchFamily="18" charset="0"/>
              </a:rPr>
              <a:t>楼层流量查询</a:t>
            </a:r>
            <a:endParaRPr lang="en-US" altLang="zh-CN" sz="2000" b="1" kern="100" dirty="0" smtClean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      用途：</a:t>
            </a:r>
            <a:r>
              <a:rPr lang="zh-CN" altLang="zh-CN" sz="1400" kern="100" dirty="0" smtClean="0">
                <a:solidFill>
                  <a:srgbClr val="3F3F3F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小时，周，月，年</a:t>
            </a:r>
            <a:r>
              <a:rPr lang="zh-CN" altLang="zh-CN" sz="1400" kern="100" dirty="0">
                <a:solidFill>
                  <a:srgbClr val="3F3F3F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，按</a:t>
            </a:r>
            <a:r>
              <a:rPr lang="zh-CN" altLang="zh-CN" sz="1400" kern="100" dirty="0" smtClean="0">
                <a:solidFill>
                  <a:srgbClr val="3F3F3F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不同</a:t>
            </a:r>
            <a:r>
              <a:rPr lang="zh-CN" altLang="en-US" sz="1400" kern="100" dirty="0" smtClean="0">
                <a:solidFill>
                  <a:srgbClr val="3F3F3F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时段</a:t>
            </a:r>
            <a:r>
              <a:rPr lang="zh-CN" altLang="zh-CN" sz="1400" kern="100" dirty="0" smtClean="0">
                <a:solidFill>
                  <a:srgbClr val="3F3F3F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类型统计</a:t>
            </a:r>
            <a:r>
              <a:rPr lang="zh-CN" altLang="en-US" sz="1400" kern="100" dirty="0" smtClean="0">
                <a:solidFill>
                  <a:srgbClr val="3F3F3F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楼层人流量</a:t>
            </a:r>
            <a:endParaRPr lang="en-US" altLang="zh-CN" sz="1400" kern="100" dirty="0" smtClean="0">
              <a:solidFill>
                <a:srgbClr val="3F3F3F"/>
              </a:solidFill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Wingdings" panose="05000000000000000000" pitchFamily="2" charset="2"/>
              <a:buChar char="Ø"/>
            </a:pPr>
            <a:r>
              <a:rPr lang="zh-CN" altLang="en-US" sz="2000" b="1" kern="100" dirty="0">
                <a:latin typeface="+mn-ea"/>
                <a:cs typeface="Times New Roman" panose="02020603050405020304" pitchFamily="18" charset="0"/>
              </a:rPr>
              <a:t>楼层流量排名</a:t>
            </a:r>
            <a:endParaRPr lang="en-US" altLang="zh-CN" sz="2000" b="1" kern="100" dirty="0">
              <a:latin typeface="+mn-ea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    用途：</a:t>
            </a:r>
            <a:r>
              <a:rPr lang="zh-CN" altLang="zh-CN" sz="1400" kern="100" dirty="0">
                <a:solidFill>
                  <a:srgbClr val="3F3F3F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周，月，年，按不同</a:t>
            </a:r>
            <a:r>
              <a:rPr lang="zh-CN" altLang="en-US" sz="1400" kern="100" dirty="0">
                <a:solidFill>
                  <a:srgbClr val="3F3F3F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时段</a:t>
            </a:r>
            <a:r>
              <a:rPr lang="zh-CN" altLang="zh-CN" sz="1400" kern="100" dirty="0">
                <a:solidFill>
                  <a:srgbClr val="3F3F3F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类型统计</a:t>
            </a:r>
            <a:r>
              <a:rPr lang="zh-CN" altLang="en-US" sz="1400" kern="100" dirty="0">
                <a:solidFill>
                  <a:srgbClr val="3F3F3F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楼层</a:t>
            </a:r>
            <a:r>
              <a:rPr lang="zh-CN" altLang="en-US" sz="1400" kern="100" dirty="0" smtClean="0">
                <a:solidFill>
                  <a:srgbClr val="3F3F3F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人流量排名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Wingdings" panose="05000000000000000000" pitchFamily="2" charset="2"/>
              <a:buChar char="Ø"/>
            </a:pPr>
            <a:r>
              <a:rPr lang="zh-CN" altLang="en-US" sz="2000" b="1" dirty="0" smtClean="0">
                <a:latin typeface="+mn-ea"/>
              </a:rPr>
              <a:t>当前建筑人数</a:t>
            </a:r>
            <a:endParaRPr lang="en-US" altLang="zh-CN" sz="2000" b="1" dirty="0" smtClean="0">
              <a:latin typeface="+mn-ea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    用途：按时间段统计当前建筑人数</a:t>
            </a:r>
            <a:endParaRPr lang="en-US" altLang="zh-CN" sz="2000" b="1" dirty="0" smtClean="0">
              <a:latin typeface="+mn-ea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Wingdings" panose="05000000000000000000" pitchFamily="2" charset="2"/>
              <a:buChar char="Ø"/>
            </a:pPr>
            <a:r>
              <a:rPr lang="zh-CN" altLang="en-US" sz="2000" b="1" dirty="0" smtClean="0">
                <a:latin typeface="+mn-ea"/>
              </a:rPr>
              <a:t>今日总人数</a:t>
            </a:r>
            <a:endParaRPr lang="en-US" altLang="zh-CN" sz="2000" b="1" dirty="0" smtClean="0">
              <a:latin typeface="+mn-ea"/>
            </a:endParaRPr>
          </a:p>
          <a:p>
            <a:pPr lvl="1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   用途：接口调用日内的总人数</a:t>
            </a:r>
            <a:endParaRPr lang="zh-CN" altLang="zh-CN" sz="1200" b="1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0000" y="1557000"/>
            <a:ext cx="3600000" cy="35208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7476656" y="5445000"/>
            <a:ext cx="3875344" cy="360000"/>
          </a:xfrm>
          <a:prstGeom prst="rect">
            <a:avLst/>
          </a:prstGeom>
          <a:noFill/>
        </p:spPr>
        <p:txBody>
          <a:bodyPr wrap="square" lIns="101600" tIns="38100" rIns="63500" bIns="381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200" b="1" spc="300" dirty="0" smtClean="0">
                <a:solidFill>
                  <a:srgbClr val="FFC000"/>
                </a:solidFill>
                <a:latin typeface="+mn-ea"/>
                <a:sym typeface="Arial" panose="020B0604020202020204" pitchFamily="34" charset="0"/>
              </a:rPr>
              <a:t>项目定制化接口，未体现在</a:t>
            </a:r>
            <a:r>
              <a:rPr lang="en-US" altLang="zh-CN" sz="1200" b="1" spc="300" dirty="0" smtClean="0">
                <a:solidFill>
                  <a:srgbClr val="FFC000"/>
                </a:solidFill>
                <a:latin typeface="+mn-ea"/>
                <a:sym typeface="Arial" panose="020B0604020202020204" pitchFamily="34" charset="0"/>
              </a:rPr>
              <a:t>API</a:t>
            </a:r>
            <a:r>
              <a:rPr lang="zh-CN" altLang="en-US" sz="1200" b="1" spc="300" dirty="0" smtClean="0">
                <a:solidFill>
                  <a:srgbClr val="FFC000"/>
                </a:solidFill>
                <a:latin typeface="+mn-ea"/>
                <a:sym typeface="Arial" panose="020B0604020202020204" pitchFamily="34" charset="0"/>
              </a:rPr>
              <a:t>接口文档中</a:t>
            </a:r>
            <a:endParaRPr lang="zh-CN" altLang="en-US" sz="1200" b="1" spc="300" dirty="0">
              <a:solidFill>
                <a:srgbClr val="FFC000"/>
              </a:solidFill>
              <a:latin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5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失误失误群-24"/>
          <p:cNvPicPr>
            <a:picLocks noChangeAspect="1"/>
          </p:cNvPicPr>
          <p:nvPr/>
        </p:nvPicPr>
        <p:blipFill>
          <a:blip r:embed="rId2"/>
          <a:srcRect t="4319"/>
          <a:stretch>
            <a:fillRect/>
          </a:stretch>
        </p:blipFill>
        <p:spPr>
          <a:xfrm>
            <a:off x="1864360" y="-26035"/>
            <a:ext cx="3140710" cy="691261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624965" y="4475480"/>
            <a:ext cx="4062730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0" b="1" dirty="0" smtClean="0">
                <a:solidFill>
                  <a:schemeClr val="bg1"/>
                </a:solidFill>
                <a:latin typeface="汉仪大黑简" panose="02010600000101010101" charset="-122"/>
                <a:ea typeface="汉仪大黑简" panose="02010600000101010101" charset="-122"/>
              </a:rPr>
              <a:t>04</a:t>
            </a:r>
            <a:endParaRPr lang="en-US" altLang="zh-CN" sz="15000" b="1" dirty="0">
              <a:solidFill>
                <a:schemeClr val="bg1"/>
              </a:solidFill>
              <a:latin typeface="汉仪大黑简" panose="02010600000101010101" charset="-122"/>
              <a:ea typeface="汉仪大黑简" panose="0201060000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63420" y="1256030"/>
            <a:ext cx="1624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t"/>
            <a:r>
              <a:rPr lang="en-US" altLang="zh-CN" sz="3600" b="1" dirty="0">
                <a:solidFill>
                  <a:schemeClr val="bg1"/>
                </a:solidFill>
              </a:rPr>
              <a:t>FOUR</a:t>
            </a:r>
            <a:endParaRPr lang="en-US" altLang="zh-CN" sz="3600" b="1" dirty="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725795" y="4066540"/>
            <a:ext cx="5667375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10000"/>
              </a:lnSpc>
            </a:pPr>
            <a:r>
              <a:rPr lang="zh-CN" altLang="en-US" sz="1400" dirty="0" smtClean="0"/>
              <a:t>路网约束文件过大，</a:t>
            </a:r>
            <a:r>
              <a:rPr lang="en-US" altLang="zh-CN" sz="1400" dirty="0" smtClean="0"/>
              <a:t>JVM</a:t>
            </a:r>
            <a:r>
              <a:rPr lang="zh-CN" altLang="en-US" sz="1400" dirty="0" smtClean="0"/>
              <a:t>内存参数配置</a:t>
            </a:r>
            <a:endParaRPr lang="en-US" altLang="zh-CN" sz="1400" dirty="0" smtClean="0"/>
          </a:p>
          <a:p>
            <a:pPr algn="just">
              <a:lnSpc>
                <a:spcPct val="210000"/>
              </a:lnSpc>
            </a:pPr>
            <a:r>
              <a:rPr lang="en-US" altLang="zh-CN" sz="1400" dirty="0" err="1" smtClean="0"/>
              <a:t>OpenSSH</a:t>
            </a:r>
            <a:r>
              <a:rPr lang="zh-CN" altLang="en-US" sz="1400" dirty="0" smtClean="0"/>
              <a:t>漏洞修复，安装步骤调整</a:t>
            </a:r>
            <a:endParaRPr lang="en-US" altLang="zh-CN" sz="1400" dirty="0" smtClean="0"/>
          </a:p>
        </p:txBody>
      </p:sp>
      <p:pic>
        <p:nvPicPr>
          <p:cNvPr id="6" name="图片 5" descr="的味道群无多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175" y="139065"/>
            <a:ext cx="2494280" cy="55753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5738495" y="3752215"/>
            <a:ext cx="2538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本地部署安装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0015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352000" y="333000"/>
            <a:ext cx="665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开放平台应用组件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JVM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参数配置说明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84000" y="1341000"/>
            <a:ext cx="504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根据项目实际使用终端数量的不同，对硬件的配置要求不同。不同的配置环境下，建议手动调整开放平台应用组件的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JVM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参数</a:t>
            </a:r>
            <a:endParaRPr lang="en-US" altLang="zh-CN" sz="1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984000" y="3736093"/>
          <a:ext cx="5415280" cy="24140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9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sz="1200" kern="100" dirty="0">
                          <a:effectLst/>
                        </a:rPr>
                        <a:t>开放平台</a:t>
                      </a:r>
                      <a:r>
                        <a:rPr lang="en-US" sz="1200" kern="100" dirty="0">
                          <a:effectLst/>
                        </a:rPr>
                        <a:t>server</a:t>
                      </a:r>
                      <a:r>
                        <a:rPr lang="zh-CN" sz="1200" kern="100" dirty="0">
                          <a:effectLst/>
                        </a:rPr>
                        <a:t>组件</a:t>
                      </a:r>
                      <a:r>
                        <a:rPr lang="en-US" sz="1200" kern="100" dirty="0">
                          <a:effectLst/>
                        </a:rPr>
                        <a:t>JVM</a:t>
                      </a:r>
                      <a:r>
                        <a:rPr lang="zh-CN" sz="1200" kern="100" dirty="0">
                          <a:effectLst/>
                        </a:rPr>
                        <a:t>参数配置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200" kern="100">
                          <a:effectLst/>
                        </a:rPr>
                        <a:t>脚本名称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1200" kern="100">
                          <a:effectLst/>
                        </a:rPr>
                        <a:t>service-server.sh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200" kern="100">
                          <a:effectLst/>
                        </a:rPr>
                        <a:t>脚本位置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1200" kern="100" dirty="0">
                          <a:effectLst/>
                        </a:rPr>
                        <a:t>/home/</a:t>
                      </a:r>
                      <a:r>
                        <a:rPr lang="en-US" sz="1200" kern="100" dirty="0" err="1">
                          <a:effectLst/>
                        </a:rPr>
                        <a:t>seekcy</a:t>
                      </a:r>
                      <a:r>
                        <a:rPr lang="en-US" sz="1200" kern="100" dirty="0">
                          <a:effectLst/>
                        </a:rPr>
                        <a:t>/</a:t>
                      </a:r>
                      <a:r>
                        <a:rPr lang="en-US" sz="1200" kern="100" dirty="0" err="1">
                          <a:effectLst/>
                        </a:rPr>
                        <a:t>js_open</a:t>
                      </a:r>
                      <a:r>
                        <a:rPr lang="en-US" sz="1200" kern="100" dirty="0">
                          <a:effectLst/>
                        </a:rPr>
                        <a:t>/location-server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200" kern="100">
                          <a:effectLst/>
                        </a:rPr>
                        <a:t>默认</a:t>
                      </a:r>
                      <a:r>
                        <a:rPr lang="en-US" sz="1200" kern="100">
                          <a:effectLst/>
                        </a:rPr>
                        <a:t>JVM</a:t>
                      </a:r>
                      <a:r>
                        <a:rPr lang="zh-CN" sz="1200" kern="100">
                          <a:effectLst/>
                        </a:rPr>
                        <a:t>参数</a:t>
                      </a:r>
                      <a:r>
                        <a:rPr lang="en-US" sz="1200" kern="100">
                          <a:effectLst/>
                        </a:rPr>
                        <a:t>(8G</a:t>
                      </a:r>
                      <a:r>
                        <a:rPr lang="zh-CN" sz="1200" kern="100">
                          <a:effectLst/>
                        </a:rPr>
                        <a:t>内存时</a:t>
                      </a:r>
                      <a:r>
                        <a:rPr lang="en-US" sz="1200" kern="100">
                          <a:effectLst/>
                        </a:rPr>
                        <a:t>)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en-US" sz="1200" kern="100" dirty="0">
                          <a:effectLst/>
                        </a:rPr>
                        <a:t>-Xms2G -Xmx2G -Xss1M -</a:t>
                      </a:r>
                      <a:r>
                        <a:rPr lang="en-US" sz="1200" kern="100" dirty="0" err="1">
                          <a:effectLst/>
                        </a:rPr>
                        <a:t>XX:MetaspaceSize</a:t>
                      </a:r>
                      <a:r>
                        <a:rPr lang="en-US" sz="1200" kern="100" dirty="0">
                          <a:effectLst/>
                        </a:rPr>
                        <a:t>=256m -</a:t>
                      </a:r>
                      <a:r>
                        <a:rPr lang="en-US" sz="1200" kern="100" dirty="0" err="1">
                          <a:effectLst/>
                        </a:rPr>
                        <a:t>XX:MaxMetaspaceSize</a:t>
                      </a:r>
                      <a:r>
                        <a:rPr lang="en-US" sz="1200" kern="100" dirty="0">
                          <a:effectLst/>
                        </a:rPr>
                        <a:t>=256m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200" kern="100">
                          <a:effectLst/>
                        </a:rPr>
                        <a:t>建议</a:t>
                      </a:r>
                      <a:r>
                        <a:rPr lang="en-US" sz="1200" kern="100">
                          <a:effectLst/>
                        </a:rPr>
                        <a:t>JVM</a:t>
                      </a:r>
                      <a:r>
                        <a:rPr lang="zh-CN" sz="1200" kern="100">
                          <a:effectLst/>
                        </a:rPr>
                        <a:t>参数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1200" kern="100" dirty="0">
                          <a:effectLst/>
                        </a:rPr>
                        <a:t>(16G</a:t>
                      </a:r>
                      <a:r>
                        <a:rPr lang="zh-CN" sz="1200" kern="100" dirty="0">
                          <a:effectLst/>
                        </a:rPr>
                        <a:t>内存时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endParaRPr lang="zh-CN" sz="1200" kern="100" dirty="0">
                        <a:effectLst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en-US" sz="1200" kern="100" dirty="0">
                          <a:effectLst/>
                        </a:rPr>
                        <a:t>-Xms4G -Xmx4G -Xss1M -</a:t>
                      </a:r>
                      <a:r>
                        <a:rPr lang="en-US" sz="1200" kern="100" dirty="0" err="1">
                          <a:effectLst/>
                        </a:rPr>
                        <a:t>XX:MetaspaceSize</a:t>
                      </a:r>
                      <a:r>
                        <a:rPr lang="en-US" sz="1200" kern="100" dirty="0">
                          <a:effectLst/>
                        </a:rPr>
                        <a:t>=512m -</a:t>
                      </a:r>
                      <a:r>
                        <a:rPr lang="en-US" sz="1200" kern="100" dirty="0" err="1">
                          <a:effectLst/>
                        </a:rPr>
                        <a:t>XX:MaxMetaspaceSize</a:t>
                      </a:r>
                      <a:r>
                        <a:rPr lang="en-US" sz="1200" kern="100" dirty="0">
                          <a:effectLst/>
                        </a:rPr>
                        <a:t>=512m</a:t>
                      </a:r>
                      <a:endParaRPr lang="zh-CN" sz="1200" kern="100" dirty="0">
                        <a:effectLst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en-US" sz="1200" kern="100" dirty="0">
                          <a:effectLst/>
                        </a:rPr>
                        <a:t>(32G</a:t>
                      </a:r>
                      <a:r>
                        <a:rPr lang="zh-CN" sz="1200" kern="100" dirty="0">
                          <a:effectLst/>
                        </a:rPr>
                        <a:t>内存时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endParaRPr lang="zh-CN" sz="1200" kern="100" dirty="0">
                        <a:effectLst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en-US" sz="1200" kern="100" dirty="0">
                          <a:effectLst/>
                        </a:rPr>
                        <a:t>-Xms8G -Xmx8G -Xss1M -</a:t>
                      </a:r>
                      <a:r>
                        <a:rPr lang="en-US" sz="1200" kern="100" dirty="0" err="1">
                          <a:effectLst/>
                        </a:rPr>
                        <a:t>XX:MetaspaceSize</a:t>
                      </a:r>
                      <a:r>
                        <a:rPr lang="en-US" sz="1200" kern="100" dirty="0">
                          <a:effectLst/>
                        </a:rPr>
                        <a:t>=1G -</a:t>
                      </a:r>
                      <a:r>
                        <a:rPr lang="en-US" sz="1200" kern="100" dirty="0" err="1">
                          <a:effectLst/>
                        </a:rPr>
                        <a:t>XX:MaxMetaspaceSize</a:t>
                      </a:r>
                      <a:r>
                        <a:rPr lang="en-US" sz="1200" kern="100" dirty="0">
                          <a:effectLst/>
                        </a:rPr>
                        <a:t>=1G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6528001" y="1341000"/>
          <a:ext cx="5415280" cy="4828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9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sz="1200" kern="100" dirty="0">
                          <a:effectLst/>
                        </a:rPr>
                        <a:t>开放平台</a:t>
                      </a:r>
                      <a:r>
                        <a:rPr lang="en-US" sz="1200" kern="100" dirty="0">
                          <a:effectLst/>
                        </a:rPr>
                        <a:t>engine</a:t>
                      </a:r>
                      <a:r>
                        <a:rPr lang="zh-CN" sz="1200" kern="100" dirty="0">
                          <a:effectLst/>
                        </a:rPr>
                        <a:t>组件</a:t>
                      </a:r>
                      <a:r>
                        <a:rPr lang="en-US" sz="1200" kern="100" dirty="0">
                          <a:effectLst/>
                        </a:rPr>
                        <a:t>JVM</a:t>
                      </a:r>
                      <a:r>
                        <a:rPr lang="zh-CN" sz="1200" kern="100" dirty="0">
                          <a:effectLst/>
                        </a:rPr>
                        <a:t>参数配置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200" kern="100">
                          <a:effectLst/>
                        </a:rPr>
                        <a:t>脚本名称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1200" kern="100">
                          <a:effectLst/>
                        </a:rPr>
                        <a:t>service-engine.sh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200" kern="100">
                          <a:effectLst/>
                        </a:rPr>
                        <a:t>脚本位置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1200" kern="100">
                          <a:effectLst/>
                        </a:rPr>
                        <a:t>/home/seekcy/js_open/location-engine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200" kern="100">
                          <a:effectLst/>
                        </a:rPr>
                        <a:t>默认</a:t>
                      </a:r>
                      <a:r>
                        <a:rPr lang="en-US" sz="1200" kern="100">
                          <a:effectLst/>
                        </a:rPr>
                        <a:t>JVM</a:t>
                      </a:r>
                      <a:r>
                        <a:rPr lang="zh-CN" sz="1200" kern="100">
                          <a:effectLst/>
                        </a:rPr>
                        <a:t>参数</a:t>
                      </a:r>
                      <a:r>
                        <a:rPr lang="en-US" sz="1200" kern="100">
                          <a:effectLst/>
                        </a:rPr>
                        <a:t>(8G</a:t>
                      </a:r>
                      <a:r>
                        <a:rPr lang="zh-CN" sz="1200" kern="100">
                          <a:effectLst/>
                        </a:rPr>
                        <a:t>内存时</a:t>
                      </a:r>
                      <a:r>
                        <a:rPr lang="en-US" sz="1200" kern="100">
                          <a:effectLst/>
                        </a:rPr>
                        <a:t>)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en-US" sz="1200" kern="100">
                          <a:effectLst/>
                        </a:rPr>
                        <a:t>-Xms512m -Xmx512m -Xss1M -XX:MetaspaceSize=128m -XX:MaxMetaspaceSize=128m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200" kern="100">
                          <a:effectLst/>
                        </a:rPr>
                        <a:t>建议</a:t>
                      </a:r>
                      <a:r>
                        <a:rPr lang="en-US" sz="1200" kern="100">
                          <a:effectLst/>
                        </a:rPr>
                        <a:t>JVM</a:t>
                      </a:r>
                      <a:r>
                        <a:rPr lang="zh-CN" sz="1200" kern="100">
                          <a:effectLst/>
                        </a:rPr>
                        <a:t>参数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1200" kern="100">
                          <a:effectLst/>
                        </a:rPr>
                        <a:t>(16G</a:t>
                      </a:r>
                      <a:r>
                        <a:rPr lang="zh-CN" sz="1200" kern="100">
                          <a:effectLst/>
                        </a:rPr>
                        <a:t>内存时</a:t>
                      </a:r>
                      <a:r>
                        <a:rPr lang="en-US" sz="1200" kern="100">
                          <a:effectLst/>
                        </a:rPr>
                        <a:t>)</a:t>
                      </a:r>
                      <a:endParaRPr lang="zh-CN" sz="1200" kern="100">
                        <a:effectLst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en-US" sz="1200" kern="100">
                          <a:effectLst/>
                        </a:rPr>
                        <a:t>-Xms2G -Xmx2G -Xss1M -XX:MetaspaceSize=256m -XX:MaxMetaspaceSize=256m</a:t>
                      </a:r>
                      <a:endParaRPr lang="zh-CN" sz="1200" kern="100">
                        <a:effectLst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en-US" sz="1200" kern="100">
                          <a:effectLst/>
                        </a:rPr>
                        <a:t>(32G</a:t>
                      </a:r>
                      <a:r>
                        <a:rPr lang="zh-CN" sz="1200" kern="100">
                          <a:effectLst/>
                        </a:rPr>
                        <a:t>内存时</a:t>
                      </a:r>
                      <a:r>
                        <a:rPr lang="en-US" sz="1200" kern="100">
                          <a:effectLst/>
                        </a:rPr>
                        <a:t>)</a:t>
                      </a:r>
                      <a:endParaRPr lang="zh-CN" sz="1200" kern="100">
                        <a:effectLst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en-US" sz="1200" kern="100">
                          <a:effectLst/>
                        </a:rPr>
                        <a:t>-Xms4G -Xmx4G -Xss1M -XX:MetaspaceSize=512m -XX:MaxMetaspaceSize=512m</a:t>
                      </a:r>
                      <a:endParaRPr lang="zh-CN" sz="1200" kern="1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200" kern="100" dirty="0">
                          <a:effectLst/>
                        </a:rPr>
                        <a:t>特别说明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200" kern="100" dirty="0">
                          <a:effectLst/>
                        </a:rPr>
                        <a:t>如果项目中使用了路径约束功能</a:t>
                      </a:r>
                      <a:r>
                        <a:rPr lang="en-US" sz="1200" kern="100" dirty="0">
                          <a:effectLst/>
                        </a:rPr>
                        <a:t>(</a:t>
                      </a:r>
                      <a:r>
                        <a:rPr lang="zh-CN" sz="1200" kern="100" dirty="0">
                          <a:effectLst/>
                        </a:rPr>
                        <a:t>已上传路径约束数据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r>
                        <a:rPr lang="zh-CN" sz="1200" kern="100" dirty="0">
                          <a:effectLst/>
                        </a:rPr>
                        <a:t>，需确认路径约束包中所有楼层路径约束</a:t>
                      </a:r>
                      <a:r>
                        <a:rPr lang="en-US" sz="1200" kern="100" dirty="0">
                          <a:effectLst/>
                        </a:rPr>
                        <a:t>json</a:t>
                      </a:r>
                      <a:r>
                        <a:rPr lang="zh-CN" sz="1200" kern="100" dirty="0">
                          <a:effectLst/>
                        </a:rPr>
                        <a:t>文件</a:t>
                      </a:r>
                      <a:r>
                        <a:rPr lang="en-US" sz="1200" kern="100" dirty="0" err="1">
                          <a:effectLst/>
                        </a:rPr>
                        <a:t>Grid.json</a:t>
                      </a:r>
                      <a:r>
                        <a:rPr lang="zh-CN" sz="1200" kern="100" dirty="0">
                          <a:effectLst/>
                        </a:rPr>
                        <a:t>的总大小，并增加约</a:t>
                      </a:r>
                      <a:r>
                        <a:rPr lang="en-US" sz="1200" kern="100" dirty="0">
                          <a:effectLst/>
                        </a:rPr>
                        <a:t>60%</a:t>
                      </a:r>
                      <a:r>
                        <a:rPr lang="zh-CN" sz="1200" kern="100" dirty="0">
                          <a:effectLst/>
                        </a:rPr>
                        <a:t>的堆内存。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200" kern="100" dirty="0">
                          <a:effectLst/>
                        </a:rPr>
                        <a:t>举例而言，如所有楼层的</a:t>
                      </a:r>
                      <a:r>
                        <a:rPr lang="en-US" sz="1200" kern="100" dirty="0" err="1">
                          <a:effectLst/>
                        </a:rPr>
                        <a:t>Grid.json</a:t>
                      </a:r>
                      <a:r>
                        <a:rPr lang="zh-CN" sz="1200" kern="100" dirty="0">
                          <a:effectLst/>
                        </a:rPr>
                        <a:t>文件大小为</a:t>
                      </a:r>
                      <a:r>
                        <a:rPr lang="en-US" sz="1200" kern="100" dirty="0">
                          <a:effectLst/>
                        </a:rPr>
                        <a:t>200M</a:t>
                      </a:r>
                      <a:r>
                        <a:rPr lang="zh-CN" sz="1200" kern="100" dirty="0">
                          <a:effectLst/>
                        </a:rPr>
                        <a:t>，则需增加</a:t>
                      </a:r>
                      <a:r>
                        <a:rPr lang="en-US" sz="1200" kern="100" dirty="0">
                          <a:effectLst/>
                        </a:rPr>
                        <a:t>120M</a:t>
                      </a:r>
                      <a:r>
                        <a:rPr lang="zh-CN" sz="1200" kern="100" dirty="0">
                          <a:effectLst/>
                        </a:rPr>
                        <a:t>堆内存：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200" kern="100" dirty="0">
                          <a:effectLst/>
                        </a:rPr>
                        <a:t>如原配置为，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1200" kern="100" dirty="0">
                          <a:effectLst/>
                        </a:rPr>
                        <a:t>-Xms512m -Xmx512m</a:t>
                      </a:r>
                      <a:endParaRPr lang="zh-CN" sz="1200" kern="1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200" kern="100" dirty="0">
                          <a:effectLst/>
                        </a:rPr>
                        <a:t>则调整为，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1200" kern="100" dirty="0">
                          <a:effectLst/>
                        </a:rPr>
                        <a:t>-Xms632m -Xmx632m</a:t>
                      </a:r>
                      <a:endParaRPr lang="zh-CN" sz="1200" kern="1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1200" kern="100" dirty="0">
                          <a:effectLst/>
                        </a:rPr>
                        <a:t>(</a:t>
                      </a:r>
                      <a:r>
                        <a:rPr lang="zh-CN" sz="1200" kern="100" dirty="0">
                          <a:effectLst/>
                        </a:rPr>
                        <a:t>如计算出来需增加的堆内存与原配置的堆内存相比不到</a:t>
                      </a:r>
                      <a:r>
                        <a:rPr lang="en-US" sz="1200" kern="100" dirty="0">
                          <a:effectLst/>
                        </a:rPr>
                        <a:t>1/10</a:t>
                      </a:r>
                      <a:r>
                        <a:rPr lang="zh-CN" sz="1200" kern="100" dirty="0">
                          <a:effectLst/>
                        </a:rPr>
                        <a:t>，则忽略此步骤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endParaRPr lang="zh-CN" sz="1200" kern="1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984000" y="2413336"/>
            <a:ext cx="5040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latin typeface="仿宋" panose="02010609060101010101" pitchFamily="49" charset="-122"/>
                <a:ea typeface="仿宋" panose="02010609060101010101" pitchFamily="49" charset="-122"/>
              </a:rPr>
              <a:t>备注：本建议适用于只安装开放平台的情况，如同时安装应用平台，建议与应用平台研发负责人沟通后同步调整应用平台程序JVM参数</a:t>
            </a:r>
          </a:p>
        </p:txBody>
      </p:sp>
    </p:spTree>
    <p:extLst>
      <p:ext uri="{BB962C8B-B14F-4D97-AF65-F5344CB8AC3E}">
        <p14:creationId xmlns:p14="http://schemas.microsoft.com/office/powerpoint/2010/main" val="58151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/>
        </p:nvSpPr>
        <p:spPr>
          <a:xfrm>
            <a:off x="2352000" y="438003"/>
            <a:ext cx="665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O</a:t>
            </a:r>
            <a:r>
              <a:rPr lang="en-US" altLang="zh-CN" sz="2400" b="1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penSSH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漏洞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修复，安装步骤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调整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46376" y="1341000"/>
            <a:ext cx="115646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/>
              <a:t>背景</a:t>
            </a:r>
            <a:r>
              <a:rPr lang="zh-CN" altLang="en-US" sz="1400" dirty="0"/>
              <a:t>介绍：在远程主机上运行的ssh服务器受到信息泄漏漏洞的影响</a:t>
            </a:r>
            <a:r>
              <a:rPr lang="zh-CN" altLang="en-US" sz="1400" dirty="0" smtClean="0"/>
              <a:t>；</a:t>
            </a:r>
            <a:endParaRPr lang="en-US" altLang="zh-CN" sz="1400" dirty="0" smtClean="0"/>
          </a:p>
          <a:p>
            <a:r>
              <a:rPr lang="en-US" altLang="zh-CN" sz="1400" dirty="0"/>
              <a:t> </a:t>
            </a:r>
            <a:r>
              <a:rPr lang="en-US" altLang="zh-CN" sz="1400" dirty="0" smtClean="0"/>
              <a:t>                 </a:t>
            </a:r>
            <a:r>
              <a:rPr lang="zh-CN" altLang="en-US" sz="1400" dirty="0" smtClean="0"/>
              <a:t>远程</a:t>
            </a:r>
            <a:r>
              <a:rPr lang="zh-CN" altLang="en-US" sz="1400" dirty="0"/>
              <a:t>攻击者可利用漏洞检测其指定用户是否存在，也可利用漏洞创建长度为</a:t>
            </a:r>
            <a:r>
              <a:rPr lang="en-US" altLang="zh-CN" sz="1400" dirty="0"/>
              <a:t>0</a:t>
            </a:r>
            <a:r>
              <a:rPr lang="zh-CN" altLang="en-US" sz="1400" dirty="0"/>
              <a:t>的文件；缺少安全更新。</a:t>
            </a:r>
            <a:endParaRPr lang="en-US" altLang="zh-CN" sz="1400" dirty="0"/>
          </a:p>
          <a:p>
            <a:endParaRPr lang="en-US" altLang="zh-CN" sz="1400" dirty="0" smtClean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737" y="1867518"/>
            <a:ext cx="9950969" cy="481608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91999" y="981000"/>
            <a:ext cx="11978005" cy="58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46376" y="3682759"/>
            <a:ext cx="8280000" cy="7386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solidFill>
                  <a:schemeClr val="bg1"/>
                </a:solidFill>
              </a:rPr>
              <a:t>cd </a:t>
            </a:r>
            <a:r>
              <a:rPr lang="zh-CN" altLang="en-US" sz="1400" dirty="0">
                <a:solidFill>
                  <a:schemeClr val="bg1"/>
                </a:solidFill>
              </a:rPr>
              <a:t>/root</a:t>
            </a:r>
          </a:p>
          <a:p>
            <a:r>
              <a:rPr lang="zh-CN" altLang="en-US" sz="1400" dirty="0">
                <a:solidFill>
                  <a:schemeClr val="bg1"/>
                </a:solidFill>
              </a:rPr>
              <a:t>chmod +x rootrun.sh</a:t>
            </a:r>
          </a:p>
          <a:p>
            <a:r>
              <a:rPr lang="zh-CN" altLang="en-US" sz="1400" dirty="0">
                <a:solidFill>
                  <a:schemeClr val="bg1"/>
                </a:solidFill>
              </a:rPr>
              <a:t>./rootrun.</a:t>
            </a:r>
            <a:r>
              <a:rPr lang="zh-CN" altLang="en-US" sz="1400" dirty="0" smtClean="0">
                <a:solidFill>
                  <a:schemeClr val="bg1"/>
                </a:solidFill>
              </a:rPr>
              <a:t>sh</a:t>
            </a:r>
            <a:endParaRPr lang="en-US" altLang="zh-CN" sz="1400" dirty="0" smtClean="0">
              <a:solidFill>
                <a:schemeClr val="bg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1756" y="1370260"/>
            <a:ext cx="11564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/>
              <a:t>使用</a:t>
            </a:r>
            <a:r>
              <a:rPr lang="zh-CN" altLang="en-US" sz="1400" dirty="0"/>
              <a:t>root账户登录系统，将安装包根目录中root目录下的所有文件与文件夹（</a:t>
            </a:r>
            <a:r>
              <a:rPr lang="zh-CN" altLang="en-US" sz="1400" dirty="0">
                <a:solidFill>
                  <a:srgbClr val="FF0000"/>
                </a:solidFill>
              </a:rPr>
              <a:t>相比较以前多了</a:t>
            </a:r>
            <a:r>
              <a:rPr lang="en-US" altLang="zh-CN" sz="1400" dirty="0">
                <a:solidFill>
                  <a:srgbClr val="FF0000"/>
                </a:solidFill>
              </a:rPr>
              <a:t>2</a:t>
            </a:r>
            <a:r>
              <a:rPr lang="zh-CN" altLang="en-US" sz="1400" dirty="0">
                <a:solidFill>
                  <a:srgbClr val="FF0000"/>
                </a:solidFill>
              </a:rPr>
              <a:t>个文件</a:t>
            </a:r>
            <a:r>
              <a:rPr lang="zh-CN" altLang="en-US" sz="1400" dirty="0"/>
              <a:t>）上传到系统/root目录</a:t>
            </a:r>
            <a:r>
              <a:rPr lang="zh-CN" altLang="en-US" sz="1400" dirty="0" smtClean="0"/>
              <a:t>下</a:t>
            </a:r>
            <a:endParaRPr lang="en-US" altLang="zh-CN" sz="1400" dirty="0" smtClean="0"/>
          </a:p>
        </p:txBody>
      </p:sp>
      <p:sp>
        <p:nvSpPr>
          <p:cNvPr id="8" name="文本框 7"/>
          <p:cNvSpPr txBox="1"/>
          <p:nvPr/>
        </p:nvSpPr>
        <p:spPr>
          <a:xfrm>
            <a:off x="701756" y="5031650"/>
            <a:ext cx="11564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/>
              <a:t>说明</a:t>
            </a:r>
            <a:r>
              <a:rPr lang="zh-CN" altLang="en-US" sz="1400" dirty="0"/>
              <a:t>：</a:t>
            </a:r>
            <a:r>
              <a:rPr lang="zh-CN" altLang="en-US" sz="1400" dirty="0" smtClean="0">
                <a:solidFill>
                  <a:srgbClr val="FF0000"/>
                </a:solidFill>
              </a:rPr>
              <a:t>可选</a:t>
            </a:r>
            <a:r>
              <a:rPr lang="zh-CN" altLang="en-US" sz="1400" dirty="0">
                <a:solidFill>
                  <a:srgbClr val="FF0000"/>
                </a:solidFill>
              </a:rPr>
              <a:t>操作，不安装不会影响平台使用</a:t>
            </a:r>
            <a:r>
              <a:rPr lang="zh-CN" altLang="en-US" sz="1400" dirty="0" smtClean="0">
                <a:solidFill>
                  <a:srgbClr val="FF0000"/>
                </a:solidFill>
              </a:rPr>
              <a:t>。</a:t>
            </a:r>
            <a:r>
              <a:rPr lang="zh-CN" altLang="en-US" sz="1400" dirty="0" smtClean="0"/>
              <a:t>此</a:t>
            </a:r>
            <a:r>
              <a:rPr lang="zh-CN" altLang="en-US" sz="1400" dirty="0"/>
              <a:t>命令会升级OpenSSL、OpenSSH等，用于修复ssh相关漏洞</a:t>
            </a:r>
            <a:r>
              <a:rPr lang="zh-CN" altLang="en-US" sz="1400" dirty="0" smtClean="0"/>
              <a:t>。</a:t>
            </a:r>
            <a:endParaRPr lang="zh-CN" altLang="en-US" sz="1400" dirty="0"/>
          </a:p>
        </p:txBody>
      </p:sp>
      <p:sp>
        <p:nvSpPr>
          <p:cNvPr id="7" name="文本框 6"/>
          <p:cNvSpPr txBox="1"/>
          <p:nvPr/>
        </p:nvSpPr>
        <p:spPr>
          <a:xfrm>
            <a:off x="668181" y="3248030"/>
            <a:ext cx="122988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/>
              <a:t>说明</a:t>
            </a:r>
            <a:r>
              <a:rPr lang="zh-CN" altLang="en-US" sz="1400" dirty="0"/>
              <a:t>：此命令会安装压缩程序、创建seekcy账户（密码：Joysuch@Locate2020）、为seekcy账户分配权限、设置系统防火墙</a:t>
            </a:r>
            <a:r>
              <a:rPr lang="zh-CN" altLang="en-US" sz="1400" dirty="0" smtClean="0"/>
              <a:t>、开机</a:t>
            </a:r>
            <a:r>
              <a:rPr lang="zh-CN" altLang="en-US" sz="1400" dirty="0"/>
              <a:t>启动脚本等</a:t>
            </a:r>
            <a:r>
              <a:rPr lang="zh-CN" altLang="en-US" sz="1400" dirty="0" smtClean="0"/>
              <a:t>。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39219" y="1831368"/>
            <a:ext cx="6400800" cy="12858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61790" y="5373000"/>
            <a:ext cx="8280000" cy="7386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solidFill>
                  <a:schemeClr val="bg1"/>
                </a:solidFill>
              </a:rPr>
              <a:t>cd </a:t>
            </a:r>
            <a:r>
              <a:rPr lang="zh-CN" altLang="en-US" sz="1400" dirty="0">
                <a:solidFill>
                  <a:schemeClr val="bg1"/>
                </a:solidFill>
              </a:rPr>
              <a:t>/root</a:t>
            </a:r>
          </a:p>
          <a:p>
            <a:r>
              <a:rPr lang="zh-CN" altLang="en-US" sz="1400" dirty="0">
                <a:solidFill>
                  <a:schemeClr val="bg1"/>
                </a:solidFill>
              </a:rPr>
              <a:t>chmod +x upgrade_openssh8.5.sh</a:t>
            </a:r>
          </a:p>
          <a:p>
            <a:r>
              <a:rPr lang="zh-CN" altLang="en-US" sz="1400" dirty="0">
                <a:solidFill>
                  <a:schemeClr val="bg1"/>
                </a:solidFill>
              </a:rPr>
              <a:t>./upgrade_openssh8.5.</a:t>
            </a:r>
            <a:r>
              <a:rPr lang="zh-CN" altLang="en-US" sz="1400" dirty="0" smtClean="0">
                <a:solidFill>
                  <a:schemeClr val="bg1"/>
                </a:solidFill>
              </a:rPr>
              <a:t>sh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67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/>
      <p:bldP spid="8" grpId="0"/>
      <p:bldP spid="7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文本框 92"/>
          <p:cNvSpPr txBox="1"/>
          <p:nvPr/>
        </p:nvSpPr>
        <p:spPr>
          <a:xfrm>
            <a:off x="3844925" y="2771140"/>
            <a:ext cx="44069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5400" b="1">
                <a:solidFill>
                  <a:srgbClr val="1C5482"/>
                </a:solidFill>
              </a:rPr>
              <a:t>T</a:t>
            </a:r>
            <a:r>
              <a:rPr lang="zh-CN" altLang="en-US" sz="5400" b="1">
                <a:solidFill>
                  <a:schemeClr val="tx1"/>
                </a:solidFill>
              </a:rPr>
              <a:t>HANK </a:t>
            </a:r>
            <a:r>
              <a:rPr lang="zh-CN" altLang="en-US" sz="5400" b="1">
                <a:solidFill>
                  <a:srgbClr val="23835F"/>
                </a:solidFill>
              </a:rPr>
              <a:t>Y</a:t>
            </a:r>
            <a:r>
              <a:rPr lang="zh-CN" altLang="en-US" sz="5400" b="1">
                <a:solidFill>
                  <a:schemeClr val="tx1"/>
                </a:solidFill>
              </a:rPr>
              <a:t>OU</a:t>
            </a:r>
          </a:p>
        </p:txBody>
      </p:sp>
      <p:sp>
        <p:nvSpPr>
          <p:cNvPr id="1048768" name="矩形 43"/>
          <p:cNvSpPr/>
          <p:nvPr/>
        </p:nvSpPr>
        <p:spPr>
          <a:xfrm>
            <a:off x="457740" y="6314827"/>
            <a:ext cx="11276519" cy="245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本文件含苏州寻息电子科技有限公司商业机密，未经许可，不得进行复制、抄袭或以其他形式向任何第三方泄漏，否则苏州寻息电子科技有限公司将保留追究其法律责任的权利</a:t>
            </a:r>
            <a:r>
              <a:rPr lang="zh-CN" altLang="en-US" sz="1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9" name="图片 8" descr="PPT002"/>
          <p:cNvPicPr>
            <a:picLocks noChangeAspect="1"/>
          </p:cNvPicPr>
          <p:nvPr/>
        </p:nvPicPr>
        <p:blipFill>
          <a:blip r:embed="rId2"/>
          <a:srcRect t="13309" r="25948" b="5057"/>
          <a:stretch>
            <a:fillRect/>
          </a:stretch>
        </p:blipFill>
        <p:spPr>
          <a:xfrm>
            <a:off x="4254500" y="-11430"/>
            <a:ext cx="7937500" cy="6869430"/>
          </a:xfrm>
          <a:prstGeom prst="rect">
            <a:avLst/>
          </a:prstGeom>
        </p:spPr>
      </p:pic>
      <p:pic>
        <p:nvPicPr>
          <p:cNvPr id="3" name="图片 2" descr="销售是无效的-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330" y="4968240"/>
            <a:ext cx="5245100" cy="1228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rot="10800000">
            <a:off x="309880" y="376555"/>
            <a:ext cx="11544300" cy="6178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说我事情无所"/>
          <p:cNvPicPr>
            <a:picLocks noChangeAspect="1"/>
          </p:cNvPicPr>
          <p:nvPr/>
        </p:nvPicPr>
        <p:blipFill>
          <a:blip r:embed="rId3"/>
          <a:srcRect t="10609" r="28514" b="8703"/>
          <a:stretch>
            <a:fillRect/>
          </a:stretch>
        </p:blipFill>
        <p:spPr>
          <a:xfrm>
            <a:off x="5643880" y="376555"/>
            <a:ext cx="6210300" cy="6181725"/>
          </a:xfrm>
          <a:prstGeom prst="rect">
            <a:avLst/>
          </a:prstGeom>
        </p:spPr>
      </p:pic>
      <p:grpSp>
        <p:nvGrpSpPr>
          <p:cNvPr id="76" name="组合 75"/>
          <p:cNvGrpSpPr/>
          <p:nvPr/>
        </p:nvGrpSpPr>
        <p:grpSpPr>
          <a:xfrm>
            <a:off x="2552065" y="909000"/>
            <a:ext cx="3488690" cy="1288415"/>
            <a:chOff x="1249" y="1708"/>
            <a:chExt cx="5494" cy="2029"/>
          </a:xfrm>
        </p:grpSpPr>
        <p:sp>
          <p:nvSpPr>
            <p:cNvPr id="77" name="标题 3"/>
            <p:cNvSpPr>
              <a:spLocks noGrp="1"/>
            </p:cNvSpPr>
            <p:nvPr/>
          </p:nvSpPr>
          <p:spPr>
            <a:xfrm>
              <a:off x="1249" y="1708"/>
              <a:ext cx="3899" cy="2029"/>
            </a:xfrm>
            <a:prstGeom prst="rect">
              <a:avLst/>
            </a:prstGeom>
          </p:spPr>
          <p:txBody>
            <a:bodyPr vert="horz" lIns="90000" tIns="46800" rIns="90000" bIns="46800" rtlCol="0" anchor="ctr" anchorCtr="0">
              <a:normAutofit/>
            </a:bodyPr>
            <a:lstStyle>
              <a:lvl1pPr marL="0" marR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buNone/>
                <a:defRPr kumimoji="0" lang="zh-CN" altLang="en-US" sz="3600" b="1" i="0" u="none" strike="noStrike" kern="1200" cap="none" spc="300" normalizeH="0" baseline="0" noProof="1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j-cs"/>
                  <a:sym typeface="+mn-ea"/>
                </a:defRPr>
              </a:lvl1pPr>
            </a:lstStyle>
            <a:p>
              <a:r>
                <a:rPr lang="en-US" altLang="zh-CN" sz="2800" dirty="0">
                  <a:gradFill>
                    <a:gsLst>
                      <a:gs pos="0">
                        <a:srgbClr val="14CD68"/>
                      </a:gs>
                      <a:gs pos="100000">
                        <a:srgbClr val="1C5482"/>
                      </a:gs>
                    </a:gsLst>
                    <a:lin scaled="0"/>
                  </a:gradFill>
                </a:rPr>
                <a:t>01</a:t>
              </a:r>
            </a:p>
          </p:txBody>
        </p:sp>
        <p:sp>
          <p:nvSpPr>
            <p:cNvPr id="78" name="文本框 77"/>
            <p:cNvSpPr txBox="1"/>
            <p:nvPr/>
          </p:nvSpPr>
          <p:spPr>
            <a:xfrm>
              <a:off x="2353" y="2312"/>
              <a:ext cx="439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 smtClean="0"/>
                <a:t>版本概述</a:t>
              </a:r>
              <a:endParaRPr lang="zh-CN" altLang="en-US" sz="2800" b="1" dirty="0"/>
            </a:p>
          </p:txBody>
        </p:sp>
      </p:grpSp>
      <p:sp>
        <p:nvSpPr>
          <p:cNvPr id="270" name="矩形 269"/>
          <p:cNvSpPr/>
          <p:nvPr/>
        </p:nvSpPr>
        <p:spPr>
          <a:xfrm>
            <a:off x="7744460" y="387350"/>
            <a:ext cx="3036570" cy="2812415"/>
          </a:xfrm>
          <a:prstGeom prst="rect">
            <a:avLst/>
          </a:prstGeom>
          <a:gradFill>
            <a:gsLst>
              <a:gs pos="0">
                <a:srgbClr val="255B87"/>
              </a:gs>
              <a:gs pos="100000">
                <a:srgbClr val="0EA369"/>
              </a:gs>
            </a:gsLst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89" name="文本框 88"/>
          <p:cNvSpPr txBox="1"/>
          <p:nvPr/>
        </p:nvSpPr>
        <p:spPr>
          <a:xfrm>
            <a:off x="7861935" y="1061085"/>
            <a:ext cx="27876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4800" b="1">
                <a:solidFill>
                  <a:schemeClr val="bg2"/>
                </a:solidFill>
              </a:rPr>
              <a:t>目录</a:t>
            </a:r>
          </a:p>
        </p:txBody>
      </p:sp>
      <p:sp>
        <p:nvSpPr>
          <p:cNvPr id="93" name="文本框 92"/>
          <p:cNvSpPr txBox="1"/>
          <p:nvPr/>
        </p:nvSpPr>
        <p:spPr>
          <a:xfrm>
            <a:off x="7861935" y="2076450"/>
            <a:ext cx="2720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</a:rPr>
              <a:t>CONTENTS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2552065" y="2205000"/>
            <a:ext cx="3488690" cy="1288415"/>
            <a:chOff x="1249" y="1708"/>
            <a:chExt cx="5494" cy="2029"/>
          </a:xfrm>
        </p:grpSpPr>
        <p:sp>
          <p:nvSpPr>
            <p:cNvPr id="3" name="标题 3"/>
            <p:cNvSpPr>
              <a:spLocks noGrp="1"/>
            </p:cNvSpPr>
            <p:nvPr/>
          </p:nvSpPr>
          <p:spPr>
            <a:xfrm>
              <a:off x="1249" y="1708"/>
              <a:ext cx="3899" cy="2029"/>
            </a:xfrm>
            <a:prstGeom prst="rect">
              <a:avLst/>
            </a:prstGeom>
          </p:spPr>
          <p:txBody>
            <a:bodyPr vert="horz" lIns="90000" tIns="46800" rIns="90000" bIns="46800" rtlCol="0" anchor="ctr" anchorCtr="0">
              <a:normAutofit/>
            </a:bodyPr>
            <a:lstStyle>
              <a:lvl1pPr marL="0" marR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buNone/>
                <a:defRPr kumimoji="0" lang="zh-CN" altLang="en-US" sz="3600" b="1" i="0" u="none" strike="noStrike" kern="1200" cap="none" spc="300" normalizeH="0" baseline="0" noProof="1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j-cs"/>
                  <a:sym typeface="+mn-ea"/>
                </a:defRPr>
              </a:lvl1pPr>
            </a:lstStyle>
            <a:p>
              <a:r>
                <a:rPr lang="en-US" altLang="zh-CN" sz="2800" dirty="0" smtClean="0">
                  <a:gradFill>
                    <a:gsLst>
                      <a:gs pos="0">
                        <a:srgbClr val="14CD68"/>
                      </a:gs>
                      <a:gs pos="100000">
                        <a:srgbClr val="1C5482"/>
                      </a:gs>
                    </a:gsLst>
                    <a:lin scaled="0"/>
                  </a:gradFill>
                </a:rPr>
                <a:t>02</a:t>
              </a:r>
              <a:endPara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1C5482"/>
                    </a:gs>
                  </a:gsLst>
                  <a:lin scaled="0"/>
                </a:gradFill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353" y="2312"/>
              <a:ext cx="4390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/>
                <a:t>功能迭代说明</a:t>
              </a:r>
              <a:endParaRPr lang="zh-CN" altLang="en-US" sz="2800" b="1" dirty="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552065" y="3501000"/>
            <a:ext cx="3488690" cy="1288415"/>
            <a:chOff x="1249" y="1708"/>
            <a:chExt cx="5494" cy="2029"/>
          </a:xfrm>
        </p:grpSpPr>
        <p:sp>
          <p:nvSpPr>
            <p:cNvPr id="6" name="标题 3"/>
            <p:cNvSpPr>
              <a:spLocks noGrp="1"/>
            </p:cNvSpPr>
            <p:nvPr/>
          </p:nvSpPr>
          <p:spPr>
            <a:xfrm>
              <a:off x="1249" y="1708"/>
              <a:ext cx="3899" cy="2029"/>
            </a:xfrm>
            <a:prstGeom prst="rect">
              <a:avLst/>
            </a:prstGeom>
          </p:spPr>
          <p:txBody>
            <a:bodyPr vert="horz" lIns="90000" tIns="46800" rIns="90000" bIns="46800" rtlCol="0" anchor="ctr" anchorCtr="0">
              <a:normAutofit/>
            </a:bodyPr>
            <a:lstStyle>
              <a:lvl1pPr marL="0" marR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buNone/>
                <a:defRPr kumimoji="0" lang="zh-CN" altLang="en-US" sz="3600" b="1" i="0" u="none" strike="noStrike" kern="1200" cap="none" spc="300" normalizeH="0" baseline="0" noProof="1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j-cs"/>
                  <a:sym typeface="+mn-ea"/>
                </a:defRPr>
              </a:lvl1pPr>
            </a:lstStyle>
            <a:p>
              <a:r>
                <a:rPr lang="en-US" altLang="zh-CN" sz="2800" dirty="0">
                  <a:gradFill>
                    <a:gsLst>
                      <a:gs pos="0">
                        <a:srgbClr val="14CD68"/>
                      </a:gs>
                      <a:gs pos="100000">
                        <a:srgbClr val="1C5482"/>
                      </a:gs>
                    </a:gsLst>
                    <a:lin scaled="0"/>
                  </a:gradFill>
                </a:rPr>
                <a:t>03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2353" y="2312"/>
              <a:ext cx="439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API</a:t>
              </a:r>
              <a:r>
                <a:rPr lang="zh-CN" altLang="en-US" sz="2800" b="1" dirty="0"/>
                <a:t>接口更新</a:t>
              </a:r>
              <a:endParaRPr lang="zh-CN" altLang="en-US" sz="2800" b="1" dirty="0"/>
            </a:p>
          </p:txBody>
        </p:sp>
      </p:grpSp>
      <p:sp>
        <p:nvSpPr>
          <p:cNvPr id="10" name="AutoShape 2" descr="https://www.fxiaoke.com/FSC/EM/File/GetByPath?path=N_202103_30_2d07426bd8804b95b3557a770e61fefb1.png&amp;filetype=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2552065" y="4869000"/>
            <a:ext cx="3488690" cy="1288415"/>
            <a:chOff x="1249" y="1708"/>
            <a:chExt cx="5494" cy="2029"/>
          </a:xfrm>
        </p:grpSpPr>
        <p:sp>
          <p:nvSpPr>
            <p:cNvPr id="27" name="标题 3"/>
            <p:cNvSpPr>
              <a:spLocks noGrp="1"/>
            </p:cNvSpPr>
            <p:nvPr/>
          </p:nvSpPr>
          <p:spPr>
            <a:xfrm>
              <a:off x="1249" y="1708"/>
              <a:ext cx="3899" cy="2029"/>
            </a:xfrm>
            <a:prstGeom prst="rect">
              <a:avLst/>
            </a:prstGeom>
          </p:spPr>
          <p:txBody>
            <a:bodyPr vert="horz" lIns="90000" tIns="46800" rIns="90000" bIns="46800" rtlCol="0" anchor="ctr" anchorCtr="0">
              <a:normAutofit/>
            </a:bodyPr>
            <a:lstStyle>
              <a:lvl1pPr marL="0" marR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buNone/>
                <a:defRPr kumimoji="0" lang="zh-CN" altLang="en-US" sz="3600" b="1" i="0" u="none" strike="noStrike" kern="1200" cap="none" spc="300" normalizeH="0" baseline="0" noProof="1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j-cs"/>
                  <a:sym typeface="+mn-ea"/>
                </a:defRPr>
              </a:lvl1pPr>
            </a:lstStyle>
            <a:p>
              <a:r>
                <a:rPr lang="en-US" altLang="zh-CN" sz="2800" dirty="0" smtClean="0">
                  <a:gradFill>
                    <a:gsLst>
                      <a:gs pos="0">
                        <a:srgbClr val="14CD68"/>
                      </a:gs>
                      <a:gs pos="100000">
                        <a:srgbClr val="1C5482"/>
                      </a:gs>
                    </a:gsLst>
                    <a:lin scaled="0"/>
                  </a:gradFill>
                </a:rPr>
                <a:t>04</a:t>
              </a:r>
              <a:endParaRPr lang="en-US" altLang="zh-CN" sz="2800" dirty="0">
                <a:gradFill>
                  <a:gsLst>
                    <a:gs pos="0">
                      <a:srgbClr val="14CD68"/>
                    </a:gs>
                    <a:gs pos="100000">
                      <a:srgbClr val="1C5482"/>
                    </a:gs>
                  </a:gsLst>
                  <a:lin scaled="0"/>
                </a:gradFill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2353" y="2312"/>
              <a:ext cx="439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800" b="1" dirty="0" smtClean="0"/>
                <a:t>本地部署安装</a:t>
              </a:r>
              <a:endParaRPr lang="zh-CN" altLang="en-US" sz="28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失误失误群-24"/>
          <p:cNvPicPr>
            <a:picLocks noChangeAspect="1"/>
          </p:cNvPicPr>
          <p:nvPr/>
        </p:nvPicPr>
        <p:blipFill>
          <a:blip r:embed="rId2"/>
          <a:srcRect t="4319"/>
          <a:stretch>
            <a:fillRect/>
          </a:stretch>
        </p:blipFill>
        <p:spPr>
          <a:xfrm>
            <a:off x="1864360" y="-26035"/>
            <a:ext cx="3140710" cy="691261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624965" y="4475480"/>
            <a:ext cx="4062730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0" b="1" dirty="0" smtClean="0">
                <a:solidFill>
                  <a:schemeClr val="bg1"/>
                </a:solidFill>
                <a:latin typeface="汉仪大黑简" panose="02010600000101010101" charset="-122"/>
                <a:ea typeface="汉仪大黑简" panose="02010600000101010101" charset="-122"/>
              </a:rPr>
              <a:t>01</a:t>
            </a:r>
            <a:endParaRPr lang="en-US" altLang="zh-CN" sz="15000" b="1" dirty="0">
              <a:solidFill>
                <a:schemeClr val="bg1"/>
              </a:solidFill>
              <a:latin typeface="汉仪大黑简" panose="02010600000101010101" charset="-122"/>
              <a:ea typeface="汉仪大黑简" panose="0201060000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63420" y="1256030"/>
            <a:ext cx="16243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t"/>
            <a:r>
              <a:rPr lang="en-US" altLang="zh-CN" sz="3600" b="1" dirty="0" smtClean="0">
                <a:solidFill>
                  <a:schemeClr val="bg1"/>
                </a:solidFill>
              </a:rPr>
              <a:t>ONE</a:t>
            </a:r>
            <a:endParaRPr lang="en-US" altLang="zh-CN" sz="3600" b="1" dirty="0">
              <a:solidFill>
                <a:schemeClr val="bg1"/>
              </a:solidFill>
            </a:endParaRPr>
          </a:p>
        </p:txBody>
      </p:sp>
      <p:pic>
        <p:nvPicPr>
          <p:cNvPr id="6" name="图片 5" descr="的味道群无多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175" y="139065"/>
            <a:ext cx="2494280" cy="55753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5738495" y="3752215"/>
            <a:ext cx="2538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版本概述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38495" y="4120515"/>
            <a:ext cx="5667375" cy="144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10000"/>
              </a:lnSpc>
            </a:pPr>
            <a:r>
              <a:rPr lang="zh-CN" altLang="en-US" sz="1400" dirty="0" smtClean="0"/>
              <a:t>需求来源</a:t>
            </a:r>
            <a:endParaRPr lang="en-US" altLang="zh-CN" sz="1400" dirty="0" smtClean="0"/>
          </a:p>
          <a:p>
            <a:pPr algn="just">
              <a:lnSpc>
                <a:spcPct val="210000"/>
              </a:lnSpc>
            </a:pPr>
            <a:r>
              <a:rPr lang="zh-CN" altLang="en-US" sz="1400" dirty="0" smtClean="0"/>
              <a:t>需求价值</a:t>
            </a:r>
            <a:endParaRPr lang="en-US" altLang="zh-CN" sz="1400" dirty="0" smtClean="0"/>
          </a:p>
          <a:p>
            <a:pPr algn="just">
              <a:lnSpc>
                <a:spcPct val="210000"/>
              </a:lnSpc>
            </a:pPr>
            <a:endParaRPr lang="en-US" altLang="zh-CN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文本框 132"/>
          <p:cNvSpPr txBox="1"/>
          <p:nvPr>
            <p:custDataLst>
              <p:tags r:id="rId1"/>
            </p:custDataLst>
          </p:nvPr>
        </p:nvSpPr>
        <p:spPr>
          <a:xfrm>
            <a:off x="4005928" y="245538"/>
            <a:ext cx="3875344" cy="624840"/>
          </a:xfrm>
          <a:prstGeom prst="rect">
            <a:avLst/>
          </a:prstGeom>
          <a:noFill/>
        </p:spPr>
        <p:txBody>
          <a:bodyPr wrap="square" lIns="101600" tIns="38100" rIns="63500" bIns="381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版本概述</a:t>
            </a:r>
            <a:endParaRPr lang="zh-CN" altLang="en-US" sz="2400" b="1" spc="300" dirty="0">
              <a:solidFill>
                <a:prstClr val="black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328811"/>
              </p:ext>
            </p:extLst>
          </p:nvPr>
        </p:nvGraphicFramePr>
        <p:xfrm>
          <a:off x="1776000" y="765000"/>
          <a:ext cx="8640000" cy="6085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8593">
                  <a:extLst>
                    <a:ext uri="{9D8B030D-6E8A-4147-A177-3AD203B41FA5}">
                      <a16:colId xmlns:a16="http://schemas.microsoft.com/office/drawing/2014/main" val="381976649"/>
                    </a:ext>
                  </a:extLst>
                </a:gridCol>
                <a:gridCol w="5179302">
                  <a:extLst>
                    <a:ext uri="{9D8B030D-6E8A-4147-A177-3AD203B41FA5}">
                      <a16:colId xmlns:a16="http://schemas.microsoft.com/office/drawing/2014/main" val="2208033533"/>
                    </a:ext>
                  </a:extLst>
                </a:gridCol>
                <a:gridCol w="2122105">
                  <a:extLst>
                    <a:ext uri="{9D8B030D-6E8A-4147-A177-3AD203B41FA5}">
                      <a16:colId xmlns:a16="http://schemas.microsoft.com/office/drawing/2014/main" val="69142577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需求分类</a:t>
                      </a:r>
                      <a:endParaRPr lang="zh-CN" altLang="en-US" sz="1400" b="0" i="0" u="none" strike="noStrike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需求描述（需求来源）</a:t>
                      </a:r>
                      <a:endParaRPr lang="zh-CN" altLang="en-US" sz="1400" b="0" i="0" u="none" strike="noStrike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需求价值</a:t>
                      </a:r>
                      <a:endParaRPr lang="zh-CN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0659319"/>
                  </a:ext>
                </a:extLst>
              </a:tr>
              <a:tr h="7332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iBeacon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50" u="none" strike="noStrike" dirty="0">
                          <a:effectLst/>
                        </a:rPr>
                        <a:t>1.</a:t>
                      </a:r>
                      <a:r>
                        <a:rPr lang="zh-CN" altLang="en-US" sz="1050" u="none" strike="noStrike" dirty="0">
                          <a:effectLst/>
                        </a:rPr>
                        <a:t>批量修改补偿值操作优化（技术支持王琰）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2.</a:t>
                      </a:r>
                      <a:r>
                        <a:rPr lang="zh-CN" altLang="en-US" sz="1050" u="none" strike="noStrike" dirty="0">
                          <a:effectLst/>
                        </a:rPr>
                        <a:t>增加批量删除信标（技术支持王琰）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3.</a:t>
                      </a:r>
                      <a:r>
                        <a:rPr lang="zh-CN" altLang="en-US" sz="1050" u="none" strike="noStrike" dirty="0">
                          <a:effectLst/>
                        </a:rPr>
                        <a:t>设备列表</a:t>
                      </a:r>
                      <a:r>
                        <a:rPr lang="en-US" altLang="zh-CN" sz="1050" u="none" strike="noStrike" dirty="0">
                          <a:effectLst/>
                        </a:rPr>
                        <a:t>iBeacon</a:t>
                      </a:r>
                      <a:r>
                        <a:rPr lang="zh-CN" altLang="en-US" sz="1050" u="none" strike="noStrike" dirty="0">
                          <a:effectLst/>
                        </a:rPr>
                        <a:t>支持楼层查询，导出</a:t>
                      </a:r>
                      <a:r>
                        <a:rPr lang="en-US" altLang="zh-CN" sz="1050" u="none" strike="noStrike" dirty="0">
                          <a:effectLst/>
                        </a:rPr>
                        <a:t>Excel</a:t>
                      </a:r>
                      <a:r>
                        <a:rPr lang="zh-CN" altLang="en-US" sz="1050" u="none" strike="noStrike" dirty="0">
                          <a:effectLst/>
                        </a:rPr>
                        <a:t>（技术支持王琰）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4.iBeacon</a:t>
                      </a:r>
                      <a:r>
                        <a:rPr lang="zh-CN" altLang="en-US" sz="1050" u="none" strike="noStrike" dirty="0">
                          <a:effectLst/>
                        </a:rPr>
                        <a:t>定位分析支持导出</a:t>
                      </a:r>
                      <a:r>
                        <a:rPr lang="en-US" altLang="zh-CN" sz="1050" u="none" strike="noStrike" dirty="0">
                          <a:effectLst/>
                        </a:rPr>
                        <a:t>Excel</a:t>
                      </a:r>
                      <a:r>
                        <a:rPr lang="zh-CN" altLang="en-US" sz="1050" u="none" strike="noStrike" dirty="0">
                          <a:effectLst/>
                        </a:rPr>
                        <a:t>（物创胡月舟）</a:t>
                      </a:r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优化功能使用，提升用户体验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008582"/>
                  </a:ext>
                </a:extLst>
              </a:tr>
              <a:tr h="73326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effectLst/>
                        </a:rPr>
                        <a:t>基站</a:t>
                      </a:r>
                      <a:r>
                        <a:rPr lang="en-US" altLang="zh-CN" sz="1200" u="none" strike="noStrike" dirty="0">
                          <a:effectLst/>
                        </a:rPr>
                        <a:t>&amp;</a:t>
                      </a:r>
                      <a:r>
                        <a:rPr lang="zh-CN" altLang="en-US" sz="1200" u="none" strike="noStrike" dirty="0">
                          <a:effectLst/>
                        </a:rPr>
                        <a:t>激活器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50" u="none" strike="noStrike" dirty="0">
                          <a:effectLst/>
                        </a:rPr>
                        <a:t>1.</a:t>
                      </a:r>
                      <a:r>
                        <a:rPr lang="zh-CN" altLang="en-US" sz="1050" u="none" strike="noStrike" dirty="0">
                          <a:effectLst/>
                        </a:rPr>
                        <a:t>激活器自动配置（交付部陈丰）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2.</a:t>
                      </a:r>
                      <a:r>
                        <a:rPr lang="zh-CN" altLang="en-US" sz="1050" u="none" strike="noStrike" dirty="0">
                          <a:effectLst/>
                        </a:rPr>
                        <a:t>基站</a:t>
                      </a:r>
                      <a:r>
                        <a:rPr lang="en-US" altLang="zh-CN" sz="1050" u="none" strike="noStrike" dirty="0">
                          <a:effectLst/>
                        </a:rPr>
                        <a:t>&amp;</a:t>
                      </a:r>
                      <a:r>
                        <a:rPr lang="zh-CN" altLang="en-US" sz="1050" u="none" strike="noStrike" dirty="0">
                          <a:effectLst/>
                        </a:rPr>
                        <a:t>激活器配置支持</a:t>
                      </a:r>
                      <a:r>
                        <a:rPr lang="en-US" altLang="zh-CN" sz="1050" u="none" strike="noStrike" dirty="0">
                          <a:effectLst/>
                        </a:rPr>
                        <a:t>AOA</a:t>
                      </a:r>
                      <a:r>
                        <a:rPr lang="zh-CN" altLang="en-US" sz="1050" u="none" strike="noStrike" dirty="0">
                          <a:effectLst/>
                        </a:rPr>
                        <a:t>广播参数设定（物创胡月舟）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3.</a:t>
                      </a:r>
                      <a:r>
                        <a:rPr lang="zh-CN" altLang="en-US" sz="1050" u="none" strike="noStrike" dirty="0">
                          <a:effectLst/>
                        </a:rPr>
                        <a:t>基站配置，</a:t>
                      </a:r>
                      <a:r>
                        <a:rPr lang="en-US" altLang="zh-CN" sz="1050" u="none" strike="noStrike" dirty="0">
                          <a:effectLst/>
                        </a:rPr>
                        <a:t>AP</a:t>
                      </a:r>
                      <a:r>
                        <a:rPr lang="zh-CN" altLang="en-US" sz="1050" u="none" strike="noStrike" dirty="0">
                          <a:effectLst/>
                        </a:rPr>
                        <a:t>固件升级超时时间优化（物创聂敏林）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4.</a:t>
                      </a:r>
                      <a:r>
                        <a:rPr lang="zh-CN" altLang="en-US" sz="1050" u="none" strike="noStrike" dirty="0">
                          <a:effectLst/>
                        </a:rPr>
                        <a:t>通信基站列表显示和导出</a:t>
                      </a:r>
                      <a:r>
                        <a:rPr lang="en-US" altLang="zh-CN" sz="1050" u="none" strike="noStrike" dirty="0">
                          <a:effectLst/>
                        </a:rPr>
                        <a:t>Excel</a:t>
                      </a:r>
                      <a:r>
                        <a:rPr lang="zh-CN" altLang="en-US" sz="1050" u="none" strike="noStrike" dirty="0">
                          <a:effectLst/>
                        </a:rPr>
                        <a:t>增加配置类型，配置状态（物创张宇）</a:t>
                      </a:r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>
                          <a:effectLst/>
                        </a:rPr>
                        <a:t>优化功能使用，提升用户体验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392636"/>
                  </a:ext>
                </a:extLst>
              </a:tr>
              <a:tr h="7332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UWB</a:t>
                      </a:r>
                      <a:r>
                        <a:rPr lang="zh-CN" altLang="en-US" sz="1200" u="none" strike="noStrike" dirty="0">
                          <a:effectLst/>
                        </a:rPr>
                        <a:t>高精度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50" u="none" strike="noStrike" dirty="0">
                          <a:effectLst/>
                        </a:rPr>
                        <a:t>1.</a:t>
                      </a:r>
                      <a:r>
                        <a:rPr lang="zh-CN" altLang="en-US" sz="1050" u="none" strike="noStrike" dirty="0">
                          <a:effectLst/>
                        </a:rPr>
                        <a:t>基站导入导出（物创赵鑫炉）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2.</a:t>
                      </a:r>
                      <a:r>
                        <a:rPr lang="zh-CN" altLang="en-US" sz="1050" u="none" strike="noStrike" dirty="0">
                          <a:effectLst/>
                        </a:rPr>
                        <a:t>基站批量配置，基站编号不变（物创赵鑫炉）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3.</a:t>
                      </a:r>
                      <a:r>
                        <a:rPr lang="zh-CN" altLang="en-US" sz="1050" u="none" strike="noStrike" dirty="0">
                          <a:effectLst/>
                        </a:rPr>
                        <a:t>增加定位引擎参数，无需重启引擎（物创赵鑫炉）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4.</a:t>
                      </a:r>
                      <a:r>
                        <a:rPr lang="zh-CN" altLang="en-US" sz="1050" u="none" strike="noStrike" dirty="0">
                          <a:effectLst/>
                        </a:rPr>
                        <a:t>用户分析，</a:t>
                      </a:r>
                      <a:r>
                        <a:rPr lang="en-US" altLang="zh-CN" sz="1050" u="none" strike="noStrike" dirty="0">
                          <a:effectLst/>
                        </a:rPr>
                        <a:t>UWB</a:t>
                      </a:r>
                      <a:r>
                        <a:rPr lang="zh-CN" altLang="en-US" sz="1050" u="none" strike="noStrike" dirty="0">
                          <a:effectLst/>
                        </a:rPr>
                        <a:t>定位下载格式调整（物创赵鑫炉）</a:t>
                      </a:r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提升</a:t>
                      </a:r>
                      <a:r>
                        <a:rPr lang="en-US" altLang="zh-CN" sz="1100" u="none" strike="noStrike" dirty="0">
                          <a:effectLst/>
                        </a:rPr>
                        <a:t>UWB</a:t>
                      </a:r>
                      <a:r>
                        <a:rPr lang="zh-CN" altLang="en-US" sz="1100" u="none" strike="noStrike" dirty="0">
                          <a:effectLst/>
                        </a:rPr>
                        <a:t>部署效率，引擎算法调参数设置便捷性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679569"/>
                  </a:ext>
                </a:extLst>
              </a:tr>
              <a:tr h="10999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effectLst/>
                        </a:rPr>
                        <a:t>定位终端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50" u="none" strike="noStrike">
                          <a:effectLst/>
                        </a:rPr>
                        <a:t>1.</a:t>
                      </a:r>
                      <a:r>
                        <a:rPr lang="zh-CN" altLang="en-US" sz="1050" u="none" strike="noStrike">
                          <a:effectLst/>
                        </a:rPr>
                        <a:t>定位终端列表增加，定位在线筛选（技术支持王琰）</a:t>
                      </a:r>
                      <a:br>
                        <a:rPr lang="zh-CN" altLang="en-US" sz="1050" u="none" strike="noStrike">
                          <a:effectLst/>
                        </a:rPr>
                      </a:br>
                      <a:r>
                        <a:rPr lang="en-US" altLang="zh-CN" sz="1050" u="none" strike="noStrike">
                          <a:effectLst/>
                        </a:rPr>
                        <a:t>2.</a:t>
                      </a:r>
                      <a:r>
                        <a:rPr lang="zh-CN" altLang="en-US" sz="1050" u="none" strike="noStrike">
                          <a:effectLst/>
                        </a:rPr>
                        <a:t>添加终端</a:t>
                      </a:r>
                      <a:r>
                        <a:rPr lang="en-US" altLang="zh-CN" sz="1050" u="none" strike="noStrike">
                          <a:effectLst/>
                        </a:rPr>
                        <a:t>Privatepingslot</a:t>
                      </a:r>
                      <a:r>
                        <a:rPr lang="zh-CN" altLang="en-US" sz="1050" u="none" strike="noStrike">
                          <a:effectLst/>
                        </a:rPr>
                        <a:t>参数设定优化（物创曹杰）</a:t>
                      </a:r>
                      <a:br>
                        <a:rPr lang="zh-CN" altLang="en-US" sz="1050" u="none" strike="noStrike">
                          <a:effectLst/>
                        </a:rPr>
                      </a:br>
                      <a:r>
                        <a:rPr lang="en-US" altLang="zh-CN" sz="1050" u="none" strike="noStrike">
                          <a:effectLst/>
                        </a:rPr>
                        <a:t>3.BLT5</a:t>
                      </a:r>
                      <a:r>
                        <a:rPr lang="zh-CN" altLang="en-US" sz="1050" u="none" strike="noStrike">
                          <a:effectLst/>
                        </a:rPr>
                        <a:t>准静态适配，气压辅助测高（物创胡月舟）</a:t>
                      </a:r>
                      <a:br>
                        <a:rPr lang="zh-CN" altLang="en-US" sz="1050" u="none" strike="noStrike">
                          <a:effectLst/>
                        </a:rPr>
                      </a:br>
                      <a:r>
                        <a:rPr lang="en-US" altLang="zh-CN" sz="1050" u="none" strike="noStrike">
                          <a:effectLst/>
                        </a:rPr>
                        <a:t>4.BGT1</a:t>
                      </a:r>
                      <a:r>
                        <a:rPr lang="zh-CN" altLang="en-US" sz="1050" u="none" strike="noStrike">
                          <a:effectLst/>
                        </a:rPr>
                        <a:t>适配（</a:t>
                      </a:r>
                      <a:r>
                        <a:rPr lang="en-US" altLang="zh-CN" sz="1050" u="none" strike="noStrike">
                          <a:effectLst/>
                        </a:rPr>
                        <a:t>GPS/</a:t>
                      </a:r>
                      <a:r>
                        <a:rPr lang="zh-CN" altLang="en-US" sz="1050" u="none" strike="noStrike">
                          <a:effectLst/>
                        </a:rPr>
                        <a:t>蓝牙，气压测高）（工业包伟）</a:t>
                      </a:r>
                      <a:br>
                        <a:rPr lang="zh-CN" altLang="en-US" sz="1050" u="none" strike="noStrike">
                          <a:effectLst/>
                        </a:rPr>
                      </a:br>
                      <a:r>
                        <a:rPr lang="en-US" altLang="zh-CN" sz="1050" u="none" strike="noStrike">
                          <a:effectLst/>
                        </a:rPr>
                        <a:t>5.BLS2</a:t>
                      </a:r>
                      <a:r>
                        <a:rPr lang="zh-CN" altLang="en-US" sz="1050" u="none" strike="noStrike">
                          <a:effectLst/>
                        </a:rPr>
                        <a:t>注册模板修改（物创胡月舟）</a:t>
                      </a:r>
                      <a:br>
                        <a:rPr lang="zh-CN" altLang="en-US" sz="1050" u="none" strike="noStrike">
                          <a:effectLst/>
                        </a:rPr>
                      </a:br>
                      <a:r>
                        <a:rPr lang="en-US" altLang="zh-CN" sz="1050" u="none" strike="noStrike">
                          <a:effectLst/>
                        </a:rPr>
                        <a:t>6.LB6</a:t>
                      </a:r>
                      <a:r>
                        <a:rPr lang="zh-CN" altLang="en-US" sz="1050" u="none" strike="noStrike">
                          <a:effectLst/>
                        </a:rPr>
                        <a:t>蓝牙网关定位适配（物创聂敏林）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优化功能使用，提升用户体验。</a:t>
                      </a:r>
                      <a:br>
                        <a:rPr lang="zh-CN" altLang="en-US" sz="1100" u="none" strike="noStrike" dirty="0">
                          <a:effectLst/>
                        </a:rPr>
                      </a:br>
                      <a:r>
                        <a:rPr lang="zh-CN" altLang="en-US" sz="1100" u="none" strike="noStrike" dirty="0">
                          <a:effectLst/>
                        </a:rPr>
                        <a:t>提升定位精度，适配性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838217"/>
                  </a:ext>
                </a:extLst>
              </a:tr>
              <a:tr h="91658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effectLst/>
                        </a:rPr>
                        <a:t>其他优化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50" u="none" strike="noStrike">
                          <a:effectLst/>
                        </a:rPr>
                        <a:t>1.</a:t>
                      </a:r>
                      <a:r>
                        <a:rPr lang="zh-CN" altLang="en-US" sz="1050" u="none" strike="noStrike">
                          <a:effectLst/>
                        </a:rPr>
                        <a:t>基站</a:t>
                      </a:r>
                      <a:r>
                        <a:rPr lang="en-US" altLang="zh-CN" sz="1050" u="none" strike="noStrike">
                          <a:effectLst/>
                        </a:rPr>
                        <a:t>&amp;</a:t>
                      </a:r>
                      <a:r>
                        <a:rPr lang="zh-CN" altLang="en-US" sz="1050" u="none" strike="noStrike">
                          <a:effectLst/>
                        </a:rPr>
                        <a:t>模组添加支持位置微调（物创曹杰）</a:t>
                      </a:r>
                      <a:br>
                        <a:rPr lang="zh-CN" altLang="en-US" sz="1050" u="none" strike="noStrike">
                          <a:effectLst/>
                        </a:rPr>
                      </a:br>
                      <a:r>
                        <a:rPr lang="en-US" altLang="zh-CN" sz="1050" u="none" strike="noStrike">
                          <a:effectLst/>
                        </a:rPr>
                        <a:t>2.</a:t>
                      </a:r>
                      <a:r>
                        <a:rPr lang="zh-CN" altLang="en-US" sz="1050" u="none" strike="noStrike">
                          <a:effectLst/>
                        </a:rPr>
                        <a:t>网络参数增加小区编号筛选（物创曹杰）</a:t>
                      </a:r>
                      <a:br>
                        <a:rPr lang="zh-CN" altLang="en-US" sz="1050" u="none" strike="noStrike">
                          <a:effectLst/>
                        </a:rPr>
                      </a:br>
                      <a:r>
                        <a:rPr lang="en-US" altLang="zh-CN" sz="1050" u="none" strike="noStrike">
                          <a:effectLst/>
                        </a:rPr>
                        <a:t>3.</a:t>
                      </a:r>
                      <a:r>
                        <a:rPr lang="zh-CN" altLang="en-US" sz="1050" u="none" strike="noStrike">
                          <a:effectLst/>
                        </a:rPr>
                        <a:t>网络覆盖，终端支持模糊查询（物创曹杰）</a:t>
                      </a:r>
                      <a:br>
                        <a:rPr lang="zh-CN" altLang="en-US" sz="1050" u="none" strike="noStrike">
                          <a:effectLst/>
                        </a:rPr>
                      </a:br>
                      <a:r>
                        <a:rPr lang="en-US" altLang="zh-CN" sz="1050" u="none" strike="noStrike">
                          <a:effectLst/>
                        </a:rPr>
                        <a:t>4.</a:t>
                      </a:r>
                      <a:r>
                        <a:rPr lang="zh-CN" altLang="en-US" sz="1050" u="none" strike="noStrike">
                          <a:effectLst/>
                        </a:rPr>
                        <a:t>区域围栏颜色修改（徐贤）</a:t>
                      </a:r>
                      <a:br>
                        <a:rPr lang="zh-CN" altLang="en-US" sz="1050" u="none" strike="noStrike">
                          <a:effectLst/>
                        </a:rPr>
                      </a:br>
                      <a:r>
                        <a:rPr lang="en-US" altLang="zh-CN" sz="1050" u="none" strike="noStrike">
                          <a:effectLst/>
                        </a:rPr>
                        <a:t>5.</a:t>
                      </a:r>
                      <a:r>
                        <a:rPr lang="zh-CN" altLang="en-US" sz="1050" u="none" strike="noStrike">
                          <a:effectLst/>
                        </a:rPr>
                        <a:t>气压测高围栏支持楼层高度设定（工业包伟）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优化功能使用，提升用户体验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389516"/>
                  </a:ext>
                </a:extLst>
              </a:tr>
              <a:tr h="3666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effectLst/>
                        </a:rPr>
                        <a:t>仿真数据模拟器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u="none" strike="noStrike">
                          <a:effectLst/>
                        </a:rPr>
                        <a:t>1.ISV</a:t>
                      </a:r>
                      <a:r>
                        <a:rPr lang="zh-CN" altLang="en-US" sz="1050" u="none" strike="noStrike">
                          <a:effectLst/>
                        </a:rPr>
                        <a:t>开发集成测试，没有部署安装设备，平台无法提供测试数据（</a:t>
                      </a:r>
                      <a:r>
                        <a:rPr lang="en-US" altLang="zh-CN" sz="1050" u="none" strike="noStrike">
                          <a:effectLst/>
                        </a:rPr>
                        <a:t>ISV</a:t>
                      </a:r>
                      <a:r>
                        <a:rPr lang="zh-CN" altLang="en-US" sz="1050" u="none" strike="noStrike">
                          <a:effectLst/>
                        </a:rPr>
                        <a:t>）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无需购买硬件设备，也能开发</a:t>
                      </a:r>
                      <a:r>
                        <a:rPr lang="en-US" altLang="zh-CN" sz="1100" u="none" strike="noStrike" dirty="0">
                          <a:effectLst/>
                        </a:rPr>
                        <a:t>&amp;</a:t>
                      </a:r>
                      <a:r>
                        <a:rPr lang="zh-CN" altLang="en-US" sz="1100" u="none" strike="noStrike" dirty="0">
                          <a:effectLst/>
                        </a:rPr>
                        <a:t>集成测试，为</a:t>
                      </a:r>
                      <a:r>
                        <a:rPr lang="en-US" altLang="zh-CN" sz="1100" u="none" strike="noStrike" dirty="0">
                          <a:effectLst/>
                        </a:rPr>
                        <a:t>ISV</a:t>
                      </a:r>
                      <a:r>
                        <a:rPr lang="zh-CN" altLang="en-US" sz="1100" u="none" strike="noStrike" dirty="0">
                          <a:effectLst/>
                        </a:rPr>
                        <a:t>接入提供便利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115174"/>
                  </a:ext>
                </a:extLst>
              </a:tr>
              <a:tr h="9165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API</a:t>
                      </a:r>
                      <a:r>
                        <a:rPr lang="zh-CN" altLang="en-US" sz="1200" u="none" strike="noStrike" dirty="0">
                          <a:effectLst/>
                        </a:rPr>
                        <a:t>接口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50" u="none" strike="noStrike" dirty="0">
                          <a:effectLst/>
                        </a:rPr>
                        <a:t>1.</a:t>
                      </a:r>
                      <a:r>
                        <a:rPr lang="zh-CN" altLang="en-US" sz="1050" u="none" strike="noStrike" dirty="0">
                          <a:effectLst/>
                        </a:rPr>
                        <a:t>增加主动导航</a:t>
                      </a:r>
                      <a:r>
                        <a:rPr lang="en-US" altLang="zh-CN" sz="1050" u="none" strike="noStrike" dirty="0">
                          <a:effectLst/>
                        </a:rPr>
                        <a:t>API</a:t>
                      </a:r>
                      <a:r>
                        <a:rPr lang="zh-CN" altLang="en-US" sz="1050" u="none" strike="noStrike" dirty="0">
                          <a:effectLst/>
                        </a:rPr>
                        <a:t>接口（</a:t>
                      </a:r>
                      <a:r>
                        <a:rPr lang="en-US" altLang="zh-CN" sz="1050" u="none" strike="noStrike" dirty="0">
                          <a:effectLst/>
                        </a:rPr>
                        <a:t>ISV</a:t>
                      </a:r>
                      <a:r>
                        <a:rPr lang="zh-CN" altLang="en-US" sz="1050" u="none" strike="noStrike" dirty="0">
                          <a:effectLst/>
                        </a:rPr>
                        <a:t>蜂鸟）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2.</a:t>
                      </a:r>
                      <a:r>
                        <a:rPr lang="zh-CN" altLang="en-US" sz="1050" u="none" strike="noStrike" dirty="0">
                          <a:effectLst/>
                        </a:rPr>
                        <a:t>增加区域围栏人员统计（</a:t>
                      </a:r>
                      <a:r>
                        <a:rPr lang="en-US" altLang="zh-CN" sz="1050" u="none" strike="noStrike" dirty="0">
                          <a:effectLst/>
                        </a:rPr>
                        <a:t>ISV</a:t>
                      </a:r>
                      <a:r>
                        <a:rPr lang="zh-CN" altLang="en-US" sz="1050" u="none" strike="noStrike" dirty="0">
                          <a:effectLst/>
                        </a:rPr>
                        <a:t>中控）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3.</a:t>
                      </a:r>
                      <a:r>
                        <a:rPr lang="zh-CN" altLang="en-US" sz="1050" u="none" strike="noStrike" dirty="0">
                          <a:effectLst/>
                        </a:rPr>
                        <a:t>增加根据</a:t>
                      </a:r>
                      <a:r>
                        <a:rPr lang="en-US" altLang="zh-CN" sz="1050" u="none" strike="noStrike" dirty="0">
                          <a:effectLst/>
                        </a:rPr>
                        <a:t>SN</a:t>
                      </a:r>
                      <a:r>
                        <a:rPr lang="zh-CN" altLang="en-US" sz="1050" u="none" strike="noStrike" dirty="0">
                          <a:effectLst/>
                        </a:rPr>
                        <a:t>获取终端电量，工作状态，在线状态（客户成功朱国婷）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4.</a:t>
                      </a:r>
                      <a:r>
                        <a:rPr lang="zh-CN" altLang="en-US" sz="1050" u="none" strike="noStrike" dirty="0">
                          <a:effectLst/>
                        </a:rPr>
                        <a:t>齐旺达项目定制接口（齐旺达）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5.API</a:t>
                      </a:r>
                      <a:r>
                        <a:rPr lang="zh-CN" altLang="en-US" sz="1050" u="none" strike="noStrike" dirty="0">
                          <a:effectLst/>
                        </a:rPr>
                        <a:t>接口文档完善（</a:t>
                      </a:r>
                      <a:r>
                        <a:rPr lang="en-US" altLang="zh-CN" sz="1050" u="none" strike="noStrike" dirty="0">
                          <a:effectLst/>
                        </a:rPr>
                        <a:t>ISV</a:t>
                      </a:r>
                      <a:r>
                        <a:rPr lang="zh-CN" altLang="en-US" sz="1050" u="none" strike="noStrike" dirty="0">
                          <a:effectLst/>
                        </a:rPr>
                        <a:t>，技术支持，化工）</a:t>
                      </a:r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丰富</a:t>
                      </a:r>
                      <a:r>
                        <a:rPr lang="en-US" altLang="zh-CN" sz="1100" u="none" strike="noStrike" dirty="0">
                          <a:effectLst/>
                        </a:rPr>
                        <a:t>API</a:t>
                      </a:r>
                      <a:r>
                        <a:rPr lang="zh-CN" altLang="en-US" sz="1100" u="none" strike="noStrike" dirty="0">
                          <a:effectLst/>
                        </a:rPr>
                        <a:t>接口，简化应用端集成，完善</a:t>
                      </a:r>
                      <a:r>
                        <a:rPr lang="en-US" altLang="zh-CN" sz="1100" u="none" strike="noStrike" dirty="0">
                          <a:effectLst/>
                        </a:rPr>
                        <a:t>API</a:t>
                      </a:r>
                      <a:r>
                        <a:rPr lang="zh-CN" altLang="en-US" sz="1100" u="none" strike="noStrike" dirty="0">
                          <a:effectLst/>
                        </a:rPr>
                        <a:t>接口文档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087654"/>
                  </a:ext>
                </a:extLst>
              </a:tr>
              <a:tr h="36663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effectLst/>
                        </a:rPr>
                        <a:t>本地部署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50" u="none" strike="noStrike" dirty="0">
                          <a:effectLst/>
                        </a:rPr>
                        <a:t>1.</a:t>
                      </a:r>
                      <a:r>
                        <a:rPr lang="zh-CN" altLang="en-US" sz="1050" u="none" strike="noStrike" dirty="0">
                          <a:effectLst/>
                        </a:rPr>
                        <a:t>路网约束文件过大，导致定位引擎服务无法启动（华远项目</a:t>
                      </a:r>
                      <a:r>
                        <a:rPr lang="en-US" altLang="zh-CN" sz="1050" u="none" strike="noStrike" dirty="0">
                          <a:effectLst/>
                        </a:rPr>
                        <a:t>-</a:t>
                      </a:r>
                      <a:r>
                        <a:rPr lang="zh-CN" altLang="en-US" sz="1050" u="none" strike="noStrike" dirty="0">
                          <a:effectLst/>
                        </a:rPr>
                        <a:t>技术支持）</a:t>
                      </a:r>
                      <a:br>
                        <a:rPr lang="zh-CN" altLang="en-US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2.OpenSSH</a:t>
                      </a:r>
                      <a:r>
                        <a:rPr lang="zh-CN" altLang="en-US" sz="1050" u="none" strike="noStrike" dirty="0">
                          <a:effectLst/>
                        </a:rPr>
                        <a:t>漏洞修复，安装步骤调整（华山西院</a:t>
                      </a:r>
                      <a:r>
                        <a:rPr lang="en-US" altLang="zh-CN" sz="1050" u="none" strike="noStrike" dirty="0">
                          <a:effectLst/>
                        </a:rPr>
                        <a:t>-</a:t>
                      </a:r>
                      <a:r>
                        <a:rPr lang="zh-CN" altLang="en-US" sz="1050" u="none" strike="noStrike" dirty="0">
                          <a:effectLst/>
                        </a:rPr>
                        <a:t>技术支持）</a:t>
                      </a:r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effectLst/>
                        </a:rPr>
                        <a:t>提升平台健壮性，安全性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508" marR="5508" marT="550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739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96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失误失误群-24"/>
          <p:cNvPicPr>
            <a:picLocks noChangeAspect="1"/>
          </p:cNvPicPr>
          <p:nvPr/>
        </p:nvPicPr>
        <p:blipFill>
          <a:blip r:embed="rId2"/>
          <a:srcRect t="4319"/>
          <a:stretch>
            <a:fillRect/>
          </a:stretch>
        </p:blipFill>
        <p:spPr>
          <a:xfrm>
            <a:off x="1864360" y="-26035"/>
            <a:ext cx="3140710" cy="691261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624965" y="4475480"/>
            <a:ext cx="4062730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0" b="1" dirty="0" smtClean="0">
                <a:solidFill>
                  <a:schemeClr val="bg1"/>
                </a:solidFill>
                <a:latin typeface="汉仪大黑简" panose="02010600000101010101" charset="-122"/>
                <a:ea typeface="汉仪大黑简" panose="02010600000101010101" charset="-122"/>
              </a:rPr>
              <a:t>02</a:t>
            </a:r>
            <a:endParaRPr lang="en-US" altLang="zh-CN" sz="15000" b="1" dirty="0">
              <a:solidFill>
                <a:schemeClr val="bg1"/>
              </a:solidFill>
              <a:latin typeface="汉仪大黑简" panose="02010600000101010101" charset="-122"/>
              <a:ea typeface="汉仪大黑简" panose="0201060000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63420" y="1256030"/>
            <a:ext cx="16243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t"/>
            <a:r>
              <a:rPr lang="en-US" altLang="zh-CN" sz="3600" b="1" dirty="0">
                <a:solidFill>
                  <a:schemeClr val="bg1"/>
                </a:solidFill>
              </a:rPr>
              <a:t>TWO</a:t>
            </a:r>
            <a:endParaRPr lang="en-US" altLang="zh-CN" sz="3600" b="1" dirty="0">
              <a:solidFill>
                <a:schemeClr val="bg1"/>
              </a:solidFill>
            </a:endParaRPr>
          </a:p>
        </p:txBody>
      </p:sp>
      <p:pic>
        <p:nvPicPr>
          <p:cNvPr id="6" name="图片 5" descr="的味道群无多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175" y="139065"/>
            <a:ext cx="2494280" cy="55753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5738495" y="3752215"/>
            <a:ext cx="2538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功能迭代说明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38495" y="4120515"/>
            <a:ext cx="5667375" cy="371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10000"/>
              </a:lnSpc>
            </a:pPr>
            <a:r>
              <a:rPr lang="en-US" altLang="zh-CN" sz="1400" dirty="0" smtClean="0"/>
              <a:t>i</a:t>
            </a:r>
            <a:r>
              <a:rPr lang="en-US" altLang="zh-CN" sz="1400" dirty="0"/>
              <a:t>B</a:t>
            </a:r>
            <a:r>
              <a:rPr lang="en-US" altLang="zh-CN" sz="1400" dirty="0" smtClean="0"/>
              <a:t>eacon</a:t>
            </a:r>
            <a:endParaRPr lang="en-US" altLang="zh-CN" sz="1400" dirty="0" smtClean="0"/>
          </a:p>
          <a:p>
            <a:pPr algn="just">
              <a:lnSpc>
                <a:spcPct val="210000"/>
              </a:lnSpc>
            </a:pPr>
            <a:r>
              <a:rPr lang="zh-CN" altLang="en-US" sz="1400" dirty="0" smtClean="0"/>
              <a:t>基站</a:t>
            </a:r>
            <a:r>
              <a:rPr lang="en-US" altLang="zh-CN" sz="1400" dirty="0" smtClean="0"/>
              <a:t>&amp;</a:t>
            </a:r>
            <a:r>
              <a:rPr lang="zh-CN" altLang="en-US" sz="1400" dirty="0" smtClean="0"/>
              <a:t>激活器</a:t>
            </a:r>
            <a:endParaRPr lang="en-US" altLang="zh-CN" sz="1400" dirty="0" smtClean="0"/>
          </a:p>
          <a:p>
            <a:pPr algn="just">
              <a:lnSpc>
                <a:spcPct val="210000"/>
              </a:lnSpc>
            </a:pPr>
            <a:r>
              <a:rPr lang="en-US" altLang="zh-CN" sz="1400" dirty="0" smtClean="0"/>
              <a:t>UWB</a:t>
            </a:r>
            <a:r>
              <a:rPr lang="zh-CN" altLang="en-US" sz="1400" dirty="0" smtClean="0"/>
              <a:t>高精度</a:t>
            </a:r>
            <a:endParaRPr lang="en-US" altLang="zh-CN" sz="1400" dirty="0" smtClean="0"/>
          </a:p>
          <a:p>
            <a:pPr algn="just">
              <a:lnSpc>
                <a:spcPct val="210000"/>
              </a:lnSpc>
            </a:pPr>
            <a:r>
              <a:rPr lang="zh-CN" altLang="en-US" sz="1400" dirty="0" smtClean="0"/>
              <a:t>定位终端</a:t>
            </a:r>
            <a:endParaRPr lang="en-US" altLang="zh-CN" sz="1400" dirty="0" smtClean="0"/>
          </a:p>
          <a:p>
            <a:pPr algn="just">
              <a:lnSpc>
                <a:spcPct val="210000"/>
              </a:lnSpc>
            </a:pPr>
            <a:r>
              <a:rPr lang="zh-CN" altLang="en-US" sz="1400" dirty="0" smtClean="0"/>
              <a:t>其他优化</a:t>
            </a:r>
            <a:endParaRPr lang="en-US" altLang="zh-CN" sz="1400" dirty="0" smtClean="0"/>
          </a:p>
          <a:p>
            <a:pPr algn="just">
              <a:lnSpc>
                <a:spcPct val="210000"/>
              </a:lnSpc>
            </a:pPr>
            <a:r>
              <a:rPr lang="zh-CN" altLang="en-US" sz="1400" dirty="0" smtClean="0"/>
              <a:t>仿真数据模拟器</a:t>
            </a:r>
            <a:endParaRPr lang="en-US" altLang="zh-CN" sz="1400" dirty="0" smtClean="0"/>
          </a:p>
          <a:p>
            <a:pPr algn="just">
              <a:lnSpc>
                <a:spcPct val="210000"/>
              </a:lnSpc>
            </a:pPr>
            <a:endParaRPr lang="en-US" altLang="zh-CN" sz="1400" dirty="0" smtClean="0"/>
          </a:p>
          <a:p>
            <a:pPr algn="just">
              <a:lnSpc>
                <a:spcPct val="210000"/>
              </a:lnSpc>
            </a:pPr>
            <a:endParaRPr lang="en-US" altLang="zh-CN" sz="1400" dirty="0" smtClean="0"/>
          </a:p>
        </p:txBody>
      </p:sp>
    </p:spTree>
    <p:extLst>
      <p:ext uri="{BB962C8B-B14F-4D97-AF65-F5344CB8AC3E}">
        <p14:creationId xmlns:p14="http://schemas.microsoft.com/office/powerpoint/2010/main" val="393727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文本框 132"/>
          <p:cNvSpPr txBox="1"/>
          <p:nvPr>
            <p:custDataLst>
              <p:tags r:id="rId1"/>
            </p:custDataLst>
          </p:nvPr>
        </p:nvSpPr>
        <p:spPr>
          <a:xfrm>
            <a:off x="4005928" y="245538"/>
            <a:ext cx="3875344" cy="624840"/>
          </a:xfrm>
          <a:prstGeom prst="rect">
            <a:avLst/>
          </a:prstGeom>
          <a:noFill/>
        </p:spPr>
        <p:txBody>
          <a:bodyPr wrap="square" lIns="101600" tIns="38100" rIns="63500" bIns="381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iBeacon</a:t>
            </a:r>
            <a:endParaRPr lang="zh-CN" altLang="en-US" sz="2400" b="1" spc="300" dirty="0">
              <a:solidFill>
                <a:prstClr val="black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2000" y="1382471"/>
            <a:ext cx="3485124" cy="3420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2400" kern="100" dirty="0" smtClean="0">
                <a:latin typeface="+mn-ea"/>
                <a:cs typeface="Times New Roman" panose="02020603050405020304" pitchFamily="18" charset="0"/>
              </a:rPr>
              <a:t>迭代功能点</a:t>
            </a:r>
            <a:endParaRPr lang="en-US" altLang="zh-CN" sz="2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批量修改补偿值操作优化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增加批量删除信标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设备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列表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i</a:t>
            </a: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B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eacon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支持楼层查询，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导出</a:t>
            </a: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E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xcel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iBeacon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定位分析支持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导出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E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xcel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020" y="1352687"/>
            <a:ext cx="7041407" cy="316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8146" y="1954075"/>
            <a:ext cx="7053828" cy="33235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9503" y="2588135"/>
            <a:ext cx="7052471" cy="32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83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文本框 132"/>
          <p:cNvSpPr txBox="1"/>
          <p:nvPr>
            <p:custDataLst>
              <p:tags r:id="rId1"/>
            </p:custDataLst>
          </p:nvPr>
        </p:nvSpPr>
        <p:spPr>
          <a:xfrm>
            <a:off x="4005928" y="245538"/>
            <a:ext cx="3875344" cy="624840"/>
          </a:xfrm>
          <a:prstGeom prst="rect">
            <a:avLst/>
          </a:prstGeom>
          <a:noFill/>
        </p:spPr>
        <p:txBody>
          <a:bodyPr wrap="square" lIns="101600" tIns="38100" rIns="63500" bIns="381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基站</a:t>
            </a:r>
            <a:r>
              <a:rPr lang="en-US" altLang="zh-CN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&amp;</a:t>
            </a:r>
            <a:r>
              <a:rPr lang="zh-CN" altLang="en-US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激活器</a:t>
            </a:r>
            <a:endParaRPr lang="zh-CN" altLang="en-US" sz="2400" b="1" spc="300" dirty="0">
              <a:solidFill>
                <a:prstClr val="black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92000" y="1341000"/>
            <a:ext cx="3485124" cy="3678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2400" kern="100" dirty="0" smtClean="0">
                <a:latin typeface="+mn-ea"/>
                <a:cs typeface="Times New Roman" panose="02020603050405020304" pitchFamily="18" charset="0"/>
              </a:rPr>
              <a:t>迭代功能点</a:t>
            </a:r>
            <a:endParaRPr lang="en-US" altLang="zh-CN" sz="2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激活器自动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配置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基站</a:t>
            </a: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&amp;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激活器配置支持</a:t>
            </a: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AOA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广播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参数设定</a:t>
            </a:r>
            <a:endParaRPr lang="en-US" altLang="zh-CN" sz="1400" kern="100" dirty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基站配置，</a:t>
            </a: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AP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固件升级超时时间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优化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通信基站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列表显示和导出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Excel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增加配置类型，配置状态，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508" y="1197000"/>
            <a:ext cx="7923978" cy="373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602" y="1773000"/>
            <a:ext cx="7923978" cy="3735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3961" y="2565000"/>
            <a:ext cx="7943072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0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文本框 132"/>
          <p:cNvSpPr txBox="1"/>
          <p:nvPr>
            <p:custDataLst>
              <p:tags r:id="rId1"/>
            </p:custDataLst>
          </p:nvPr>
        </p:nvSpPr>
        <p:spPr>
          <a:xfrm>
            <a:off x="4005928" y="245538"/>
            <a:ext cx="3875344" cy="624840"/>
          </a:xfrm>
          <a:prstGeom prst="rect">
            <a:avLst/>
          </a:prstGeom>
          <a:noFill/>
        </p:spPr>
        <p:txBody>
          <a:bodyPr wrap="square" lIns="101600" tIns="38100" rIns="63500" bIns="381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UWB</a:t>
            </a:r>
            <a:r>
              <a:rPr lang="zh-CN" altLang="en-US" sz="2400" b="1" spc="300" dirty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高精度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474" y="981000"/>
            <a:ext cx="7977596" cy="37912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19999" y="1351816"/>
            <a:ext cx="3772473" cy="290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2400" kern="100" dirty="0" smtClean="0">
                <a:latin typeface="+mn-ea"/>
                <a:cs typeface="Times New Roman" panose="02020603050405020304" pitchFamily="18" charset="0"/>
              </a:rPr>
              <a:t>迭代功能点</a:t>
            </a:r>
            <a:endParaRPr lang="en-US" altLang="zh-CN" sz="2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UWB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基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站导入导出</a:t>
            </a:r>
            <a:endParaRPr lang="en-US" altLang="zh-CN" sz="1400" kern="100" dirty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基站批量配置，基站编号不变</a:t>
            </a:r>
            <a:endParaRPr lang="en-US" altLang="zh-CN" sz="1400" kern="100" dirty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增加定位引擎参数，无需重启引擎</a:t>
            </a:r>
            <a:endParaRPr lang="en-US" altLang="zh-CN" sz="1400" kern="100" dirty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用户分析，</a:t>
            </a:r>
            <a:r>
              <a:rPr lang="en-US" altLang="zh-CN" sz="1400" kern="100" dirty="0">
                <a:latin typeface="+mn-ea"/>
                <a:cs typeface="Times New Roman" panose="02020603050405020304" pitchFamily="18" charset="0"/>
              </a:rPr>
              <a:t>UWB</a:t>
            </a:r>
            <a:r>
              <a:rPr lang="zh-CN" altLang="en-US" sz="1400" kern="100" dirty="0">
                <a:latin typeface="+mn-ea"/>
                <a:cs typeface="Times New Roman" panose="02020603050405020304" pitchFamily="18" charset="0"/>
              </a:rPr>
              <a:t>定位下载格式调整</a:t>
            </a:r>
            <a:endParaRPr lang="en-US" altLang="zh-CN" sz="1400" kern="100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904" y="1606162"/>
            <a:ext cx="7907165" cy="37093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902" y="2250711"/>
            <a:ext cx="7907167" cy="3744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902" y="2993545"/>
            <a:ext cx="7907167" cy="374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2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文本框 132"/>
          <p:cNvSpPr txBox="1"/>
          <p:nvPr>
            <p:custDataLst>
              <p:tags r:id="rId1"/>
            </p:custDataLst>
          </p:nvPr>
        </p:nvSpPr>
        <p:spPr>
          <a:xfrm>
            <a:off x="4005928" y="245538"/>
            <a:ext cx="3875344" cy="624840"/>
          </a:xfrm>
          <a:prstGeom prst="rect">
            <a:avLst/>
          </a:prstGeom>
          <a:noFill/>
        </p:spPr>
        <p:txBody>
          <a:bodyPr wrap="square" lIns="101600" tIns="38100" rIns="63500" bIns="381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spc="300" dirty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定位</a:t>
            </a:r>
            <a:r>
              <a:rPr lang="zh-CN" altLang="en-US" sz="2400" b="1" spc="300" dirty="0" smtClea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终端</a:t>
            </a:r>
            <a:endParaRPr lang="zh-CN" altLang="en-US" sz="2400" b="1" spc="300" dirty="0">
              <a:solidFill>
                <a:prstClr val="black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0000" y="1269000"/>
            <a:ext cx="3672000" cy="4937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2400" kern="100" dirty="0" smtClean="0">
                <a:latin typeface="+mn-ea"/>
                <a:cs typeface="Times New Roman" panose="02020603050405020304" pitchFamily="18" charset="0"/>
              </a:rPr>
              <a:t>迭代功能点</a:t>
            </a:r>
            <a:endParaRPr lang="en-US" altLang="zh-CN" sz="2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定位终端列表增加，定位在线筛选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添加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终端时</a:t>
            </a:r>
            <a:r>
              <a:rPr lang="en-US" altLang="zh-CN" sz="1400" kern="100" dirty="0" err="1" smtClean="0">
                <a:latin typeface="+mn-ea"/>
                <a:cs typeface="Times New Roman" panose="02020603050405020304" pitchFamily="18" charset="0"/>
              </a:rPr>
              <a:t>Privatepingslot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参数设定优化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BLT5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准静态适配，气压辅助测高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BGT1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适配（</a:t>
            </a: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GPS/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蓝牙，气压测高）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BLS2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注册模板修改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r>
              <a:rPr lang="en-US" altLang="zh-CN" sz="1400" kern="100" dirty="0" smtClean="0">
                <a:latin typeface="+mn-ea"/>
                <a:cs typeface="Times New Roman" panose="02020603050405020304" pitchFamily="18" charset="0"/>
              </a:rPr>
              <a:t>LB6</a:t>
            </a:r>
            <a:r>
              <a:rPr lang="zh-CN" altLang="en-US" sz="1400" kern="100" dirty="0" smtClean="0">
                <a:latin typeface="+mn-ea"/>
                <a:cs typeface="Times New Roman" panose="02020603050405020304" pitchFamily="18" charset="0"/>
              </a:rPr>
              <a:t>蓝牙网关定位适配</a:t>
            </a:r>
            <a:endParaRPr lang="en-US" altLang="zh-CN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300"/>
              </a:spcBef>
              <a:spcAft>
                <a:spcPts val="1300"/>
              </a:spcAft>
              <a:buFont typeface="+mj-lt"/>
              <a:buAutoNum type="arabicPeriod"/>
            </a:pPr>
            <a:endParaRPr lang="en-US" altLang="zh-CN" sz="1400" kern="100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981" y="1148591"/>
            <a:ext cx="7893019" cy="372040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5929" y="2637000"/>
            <a:ext cx="7850072" cy="370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9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4-1"/>
  <p:tag name="KSO_WM_UNIT_ISCONTENTSTITLE" val="0"/>
  <p:tag name="KSO_WM_UNIT_TEXT_PART_ID" val="3-X"/>
  <p:tag name="KSO_WM_UNIT_TEXT_PART_SIZE" val="49.2*832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198890_1*a*1"/>
  <p:tag name="KSO_WM_TEMPLATE_CATEGORY" val="diagram"/>
  <p:tag name="KSO_WM_TEMPLATE_INDEX" val="20198890"/>
  <p:tag name="KSO_WM_UNIT_LAYERLEVEL" val="1"/>
  <p:tag name="KSO_WM_TAG_VERSION" val="1.0"/>
  <p:tag name="KSO_WM_BEAUTIFY_FLAG" val="#wm#"/>
  <p:tag name="KSO_WM_UNIT_PRESET_TEXT" val="单击此处可添加大标题内容"/>
  <p:tag name="KSO_WM_UNIT_TEXT_FILL_FORE_SCHEMECOLOR_INDEX" val="13"/>
  <p:tag name="KSO_WM_UNIT_TEXT_FILL_TYPE" val="1"/>
  <p:tag name="KSO_WM_UNIT_USESOURCEFORMAT_APPLY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4-1"/>
  <p:tag name="KSO_WM_UNIT_ISCONTENTSTITLE" val="0"/>
  <p:tag name="KSO_WM_UNIT_TEXT_PART_ID" val="3-X"/>
  <p:tag name="KSO_WM_UNIT_TEXT_PART_SIZE" val="49.2*832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198890_1*a*1"/>
  <p:tag name="KSO_WM_TEMPLATE_CATEGORY" val="diagram"/>
  <p:tag name="KSO_WM_TEMPLATE_INDEX" val="20198890"/>
  <p:tag name="KSO_WM_UNIT_LAYERLEVEL" val="1"/>
  <p:tag name="KSO_WM_TAG_VERSION" val="1.0"/>
  <p:tag name="KSO_WM_BEAUTIFY_FLAG" val="#wm#"/>
  <p:tag name="KSO_WM_UNIT_PRESET_TEXT" val="单击此处可添加大标题内容"/>
  <p:tag name="KSO_WM_UNIT_TEXT_FILL_FORE_SCHEMECOLOR_INDEX" val="13"/>
  <p:tag name="KSO_WM_UNIT_TEXT_FILL_TYPE" val="1"/>
  <p:tag name="KSO_WM_UNIT_USESOURCEFORMAT_APPLY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4-1"/>
  <p:tag name="KSO_WM_UNIT_ISCONTENTSTITLE" val="0"/>
  <p:tag name="KSO_WM_UNIT_TEXT_PART_ID" val="3-X"/>
  <p:tag name="KSO_WM_UNIT_TEXT_PART_SIZE" val="49.2*832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198890_1*a*1"/>
  <p:tag name="KSO_WM_TEMPLATE_CATEGORY" val="diagram"/>
  <p:tag name="KSO_WM_TEMPLATE_INDEX" val="20198890"/>
  <p:tag name="KSO_WM_UNIT_LAYERLEVEL" val="1"/>
  <p:tag name="KSO_WM_TAG_VERSION" val="1.0"/>
  <p:tag name="KSO_WM_BEAUTIFY_FLAG" val="#wm#"/>
  <p:tag name="KSO_WM_UNIT_PRESET_TEXT" val="单击此处可添加大标题内容"/>
  <p:tag name="KSO_WM_UNIT_TEXT_FILL_FORE_SCHEMECOLOR_INDEX" val="13"/>
  <p:tag name="KSO_WM_UNIT_TEXT_FILL_TYPE" val="1"/>
  <p:tag name="KSO_WM_UNIT_USESOURCEFORMAT_APPLY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4-1"/>
  <p:tag name="KSO_WM_UNIT_ISCONTENTSTITLE" val="0"/>
  <p:tag name="KSO_WM_UNIT_TEXT_PART_ID" val="3-X"/>
  <p:tag name="KSO_WM_UNIT_TEXT_PART_SIZE" val="49.2*832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198890_1*a*1"/>
  <p:tag name="KSO_WM_TEMPLATE_CATEGORY" val="diagram"/>
  <p:tag name="KSO_WM_TEMPLATE_INDEX" val="20198890"/>
  <p:tag name="KSO_WM_UNIT_LAYERLEVEL" val="1"/>
  <p:tag name="KSO_WM_TAG_VERSION" val="1.0"/>
  <p:tag name="KSO_WM_BEAUTIFY_FLAG" val="#wm#"/>
  <p:tag name="KSO_WM_UNIT_PRESET_TEXT" val="单击此处可添加大标题内容"/>
  <p:tag name="KSO_WM_UNIT_TEXT_FILL_FORE_SCHEMECOLOR_INDEX" val="13"/>
  <p:tag name="KSO_WM_UNIT_TEXT_FILL_TYPE" val="1"/>
  <p:tag name="KSO_WM_UNIT_USESOURCEFORMAT_APPLY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4-1"/>
  <p:tag name="KSO_WM_UNIT_ISCONTENTSTITLE" val="0"/>
  <p:tag name="KSO_WM_UNIT_TEXT_PART_ID" val="3-X"/>
  <p:tag name="KSO_WM_UNIT_TEXT_PART_SIZE" val="49.2*832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198890_1*a*1"/>
  <p:tag name="KSO_WM_TEMPLATE_CATEGORY" val="diagram"/>
  <p:tag name="KSO_WM_TEMPLATE_INDEX" val="20198890"/>
  <p:tag name="KSO_WM_UNIT_LAYERLEVEL" val="1"/>
  <p:tag name="KSO_WM_TAG_VERSION" val="1.0"/>
  <p:tag name="KSO_WM_BEAUTIFY_FLAG" val="#wm#"/>
  <p:tag name="KSO_WM_UNIT_PRESET_TEXT" val="单击此处可添加大标题内容"/>
  <p:tag name="KSO_WM_UNIT_TEXT_FILL_FORE_SCHEMECOLOR_INDEX" val="13"/>
  <p:tag name="KSO_WM_UNIT_TEXT_FILL_TYPE" val="1"/>
  <p:tag name="KSO_WM_UNIT_USESOURCEFORMAT_APPLY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4-1"/>
  <p:tag name="KSO_WM_UNIT_ISCONTENTSTITLE" val="0"/>
  <p:tag name="KSO_WM_UNIT_TEXT_PART_ID" val="3-X"/>
  <p:tag name="KSO_WM_UNIT_TEXT_PART_SIZE" val="49.2*832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198890_1*a*1"/>
  <p:tag name="KSO_WM_TEMPLATE_CATEGORY" val="diagram"/>
  <p:tag name="KSO_WM_TEMPLATE_INDEX" val="20198890"/>
  <p:tag name="KSO_WM_UNIT_LAYERLEVEL" val="1"/>
  <p:tag name="KSO_WM_TAG_VERSION" val="1.0"/>
  <p:tag name="KSO_WM_BEAUTIFY_FLAG" val="#wm#"/>
  <p:tag name="KSO_WM_UNIT_PRESET_TEXT" val="单击此处可添加大标题内容"/>
  <p:tag name="KSO_WM_UNIT_TEXT_FILL_FORE_SCHEMECOLOR_INDEX" val="13"/>
  <p:tag name="KSO_WM_UNIT_TEXT_FILL_TYPE" val="1"/>
  <p:tag name="KSO_WM_UNIT_USESOURCEFORMAT_APPLY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4-1"/>
  <p:tag name="KSO_WM_UNIT_ISCONTENTSTITLE" val="0"/>
  <p:tag name="KSO_WM_UNIT_TEXT_PART_ID" val="3-X"/>
  <p:tag name="KSO_WM_UNIT_TEXT_PART_SIZE" val="49.2*832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198890_1*a*1"/>
  <p:tag name="KSO_WM_TEMPLATE_CATEGORY" val="diagram"/>
  <p:tag name="KSO_WM_TEMPLATE_INDEX" val="20198890"/>
  <p:tag name="KSO_WM_UNIT_LAYERLEVEL" val="1"/>
  <p:tag name="KSO_WM_TAG_VERSION" val="1.0"/>
  <p:tag name="KSO_WM_BEAUTIFY_FLAG" val="#wm#"/>
  <p:tag name="KSO_WM_UNIT_PRESET_TEXT" val="单击此处可添加大标题内容"/>
  <p:tag name="KSO_WM_UNIT_TEXT_FILL_FORE_SCHEMECOLOR_INDEX" val="13"/>
  <p:tag name="KSO_WM_UNIT_TEXT_FILL_TYPE" val="1"/>
  <p:tag name="KSO_WM_UNIT_USESOURCEFORMAT_APPLY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4-1"/>
  <p:tag name="KSO_WM_UNIT_ISCONTENTSTITLE" val="0"/>
  <p:tag name="KSO_WM_UNIT_TEXT_PART_ID" val="3-X"/>
  <p:tag name="KSO_WM_UNIT_TEXT_PART_SIZE" val="49.2*832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198890_1*a*1"/>
  <p:tag name="KSO_WM_TEMPLATE_CATEGORY" val="diagram"/>
  <p:tag name="KSO_WM_TEMPLATE_INDEX" val="20198890"/>
  <p:tag name="KSO_WM_UNIT_LAYERLEVEL" val="1"/>
  <p:tag name="KSO_WM_TAG_VERSION" val="1.0"/>
  <p:tag name="KSO_WM_BEAUTIFY_FLAG" val="#wm#"/>
  <p:tag name="KSO_WM_UNIT_PRESET_TEXT" val="单击此处可添加大标题内容"/>
  <p:tag name="KSO_WM_UNIT_TEXT_FILL_FORE_SCHEMECOLOR_INDEX" val="13"/>
  <p:tag name="KSO_WM_UNIT_TEXT_FILL_TYPE" val="1"/>
  <p:tag name="KSO_WM_UNIT_USESOURCEFORMAT_APPLY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4-1"/>
  <p:tag name="KSO_WM_UNIT_ISCONTENTSTITLE" val="0"/>
  <p:tag name="KSO_WM_UNIT_TEXT_PART_ID" val="3-X"/>
  <p:tag name="KSO_WM_UNIT_TEXT_PART_SIZE" val="49.2*832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198890_1*a*1"/>
  <p:tag name="KSO_WM_TEMPLATE_CATEGORY" val="diagram"/>
  <p:tag name="KSO_WM_TEMPLATE_INDEX" val="20198890"/>
  <p:tag name="KSO_WM_UNIT_LAYERLEVEL" val="1"/>
  <p:tag name="KSO_WM_TAG_VERSION" val="1.0"/>
  <p:tag name="KSO_WM_BEAUTIFY_FLAG" val="#wm#"/>
  <p:tag name="KSO_WM_UNIT_PRESET_TEXT" val="单击此处可添加大标题内容"/>
  <p:tag name="KSO_WM_UNIT_TEXT_FILL_FORE_SCHEMECOLOR_INDEX" val="13"/>
  <p:tag name="KSO_WM_UNIT_TEXT_FILL_TYPE" val="1"/>
  <p:tag name="KSO_WM_UNIT_USESOURCEFORMAT_APPLY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4-1"/>
  <p:tag name="KSO_WM_UNIT_ISCONTENTSTITLE" val="0"/>
  <p:tag name="KSO_WM_UNIT_TEXT_PART_ID" val="3-X"/>
  <p:tag name="KSO_WM_UNIT_TEXT_PART_SIZE" val="49.2*832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198890_1*a*1"/>
  <p:tag name="KSO_WM_TEMPLATE_CATEGORY" val="diagram"/>
  <p:tag name="KSO_WM_TEMPLATE_INDEX" val="20198890"/>
  <p:tag name="KSO_WM_UNIT_LAYERLEVEL" val="1"/>
  <p:tag name="KSO_WM_TAG_VERSION" val="1.0"/>
  <p:tag name="KSO_WM_BEAUTIFY_FLAG" val="#wm#"/>
  <p:tag name="KSO_WM_UNIT_PRESET_TEXT" val="单击此处可添加大标题内容"/>
  <p:tag name="KSO_WM_UNIT_TEXT_FILL_FORE_SCHEMECOLOR_INDEX" val="13"/>
  <p:tag name="KSO_WM_UNIT_TEXT_FILL_TYPE" val="1"/>
  <p:tag name="KSO_WM_UNIT_USESOURCEFORMAT_APPLY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4-1"/>
  <p:tag name="KSO_WM_UNIT_ISCONTENTSTITLE" val="0"/>
  <p:tag name="KSO_WM_UNIT_TEXT_PART_ID" val="3-X"/>
  <p:tag name="KSO_WM_UNIT_TEXT_PART_SIZE" val="49.2*832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198890_1*a*1"/>
  <p:tag name="KSO_WM_TEMPLATE_CATEGORY" val="diagram"/>
  <p:tag name="KSO_WM_TEMPLATE_INDEX" val="20198890"/>
  <p:tag name="KSO_WM_UNIT_LAYERLEVEL" val="1"/>
  <p:tag name="KSO_WM_TAG_VERSION" val="1.0"/>
  <p:tag name="KSO_WM_BEAUTIFY_FLAG" val="#wm#"/>
  <p:tag name="KSO_WM_UNIT_PRESET_TEXT" val="单击此处可添加大标题内容"/>
  <p:tag name="KSO_WM_UNIT_TEXT_FILL_FORE_SCHEMECOLOR_INDEX" val="13"/>
  <p:tag name="KSO_WM_UNIT_TEXT_FILL_TYPE" val="1"/>
  <p:tag name="KSO_WM_UNIT_USESOURCEFORMAT_APPLY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025,&quot;width&quot;:10080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9152</TotalTime>
  <Words>1793</Words>
  <Application>Microsoft Office PowerPoint</Application>
  <PresentationFormat>宽屏</PresentationFormat>
  <Paragraphs>178</Paragraphs>
  <Slides>19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9" baseType="lpstr">
      <vt:lpstr>仿宋</vt:lpstr>
      <vt:lpstr>汉仪大黑简</vt:lpstr>
      <vt:lpstr>宋体</vt:lpstr>
      <vt:lpstr>微软雅黑</vt:lpstr>
      <vt:lpstr>Arial</vt:lpstr>
      <vt:lpstr>Calibri</vt:lpstr>
      <vt:lpstr>Times New Roman</vt:lpstr>
      <vt:lpstr>Wingdings</vt:lpstr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kancong</dc:creator>
  <cp:lastModifiedBy>研发中心-徐贤08399</cp:lastModifiedBy>
  <cp:revision>394</cp:revision>
  <dcterms:created xsi:type="dcterms:W3CDTF">2019-06-19T02:08:00Z</dcterms:created>
  <dcterms:modified xsi:type="dcterms:W3CDTF">2021-04-02T06:42:52Z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